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0"/>
  </p:notesMasterIdLst>
  <p:sldIdLst>
    <p:sldId id="256" r:id="rId2"/>
    <p:sldId id="274" r:id="rId3"/>
    <p:sldId id="278" r:id="rId4"/>
    <p:sldId id="280" r:id="rId5"/>
    <p:sldId id="268" r:id="rId6"/>
    <p:sldId id="257" r:id="rId7"/>
    <p:sldId id="260" r:id="rId8"/>
    <p:sldId id="261" r:id="rId9"/>
    <p:sldId id="258" r:id="rId10"/>
    <p:sldId id="262" r:id="rId11"/>
    <p:sldId id="281" r:id="rId12"/>
    <p:sldId id="263" r:id="rId13"/>
    <p:sldId id="275" r:id="rId14"/>
    <p:sldId id="276" r:id="rId15"/>
    <p:sldId id="265" r:id="rId16"/>
    <p:sldId id="266" r:id="rId17"/>
    <p:sldId id="277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6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15000"/>
                      <a:satMod val="180000"/>
                    </a:schemeClr>
                  </a:gs>
                  <a:gs pos="50000">
                    <a:schemeClr val="accent1">
                      <a:shade val="45000"/>
                      <a:satMod val="170000"/>
                    </a:schemeClr>
                  </a:gs>
                  <a:gs pos="70000">
                    <a:schemeClr val="accent1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1">
                      <a:tint val="955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hemeClr val="dk1">
                    <a:satMod val="300000"/>
                  </a:schemeClr>
                </a:contourClr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15000"/>
                      <a:satMod val="180000"/>
                    </a:schemeClr>
                  </a:gs>
                  <a:gs pos="50000">
                    <a:schemeClr val="accent2">
                      <a:shade val="45000"/>
                      <a:satMod val="170000"/>
                    </a:schemeClr>
                  </a:gs>
                  <a:gs pos="70000">
                    <a:schemeClr val="accent2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2">
                      <a:tint val="955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hemeClr val="dk1">
                    <a:satMod val="300000"/>
                  </a:schemeClr>
                </a:contourClr>
              </a:sp3d>
            </c:spPr>
          </c:dPt>
          <c:dLbls>
            <c:dLbl>
              <c:idx val="0"/>
              <c:layout>
                <c:manualLayout>
                  <c:x val="0.11574074074074095"/>
                  <c:y val="-0.104309806513522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4678,7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8981481481481491"/>
                  <c:y val="0.1419772366434054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5803,0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1882716049382716"/>
                  <c:y val="-0.318724408791318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4678.7</c:v>
                </c:pt>
                <c:pt idx="1">
                  <c:v>5803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Поступление собственных доходов в бюджет поселения </a:t>
            </a:r>
          </a:p>
          <a:p>
            <a:pPr>
              <a:defRPr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 2026 году</a:t>
            </a:r>
          </a:p>
          <a:p>
            <a:pPr>
              <a:defRPr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bg2">
                    <a:lumMod val="50000"/>
                  </a:schemeClr>
                </a:solidFill>
              </a:rPr>
              <a:t>(тыс. рублей) </a:t>
            </a:r>
          </a:p>
          <a:p>
            <a:pPr>
              <a:defRPr/>
            </a:pPr>
            <a:endParaRPr lang="ru-RU" dirty="0"/>
          </a:p>
        </c:rich>
      </c:tx>
      <c:layout>
        <c:manualLayout>
          <c:xMode val="edge"/>
          <c:yMode val="edge"/>
          <c:x val="6.6719113266325834E-4"/>
          <c:y val="0"/>
        </c:manualLayout>
      </c:layout>
      <c:overlay val="0"/>
    </c:title>
    <c:autoTitleDeleted val="0"/>
    <c:view3D>
      <c:rotX val="70"/>
      <c:rotY val="260"/>
      <c:depthPercent val="100"/>
      <c:rAngAx val="0"/>
      <c:perspective val="8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282612388101904E-2"/>
          <c:y val="0.56230307614409203"/>
          <c:w val="0.5457299645313376"/>
          <c:h val="0.435499496454672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</c:v>
                </c:pt>
              </c:strCache>
            </c:strRef>
          </c:tx>
          <c:explosion val="9"/>
          <c:dLbls>
            <c:dLbl>
              <c:idx val="0"/>
              <c:layout>
                <c:manualLayout>
                  <c:x val="-0.11614435132281042"/>
                  <c:y val="-7.261630490114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6367892123259613E-2"/>
                  <c:y val="-6.9470778182222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5629074478814964"/>
                  <c:y val="-1.7282428327641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1446301744888109E-2"/>
                  <c:y val="7.3004495038370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7750158182952545E-2"/>
                  <c:y val="4.0370757179271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593028072616804E-2"/>
                  <c:y val="-1.6551478165321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7.1309657090640993E-2"/>
                  <c:y val="4.8003694078371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5.2517717834850222E-2"/>
                  <c:y val="-2.0111130869066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Налог на доходы физических  лиц</c:v>
                </c:pt>
                <c:pt idx="1">
                  <c:v>Земельный налог</c:v>
                </c:pt>
                <c:pt idx="2">
                  <c:v>Единый сельскохозяйственный налог</c:v>
                </c:pt>
                <c:pt idx="3">
                  <c:v>Налог на имущество физических  лиц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684.8</c:v>
                </c:pt>
                <c:pt idx="1">
                  <c:v>2499</c:v>
                </c:pt>
                <c:pt idx="2">
                  <c:v>1241.4000000000001</c:v>
                </c:pt>
                <c:pt idx="3">
                  <c:v>253.5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Налог на доходы физических  лиц</c:v>
                </c:pt>
                <c:pt idx="1">
                  <c:v>Земельный налог</c:v>
                </c:pt>
                <c:pt idx="2">
                  <c:v>Единый сельскохозяйственный налог</c:v>
                </c:pt>
                <c:pt idx="3">
                  <c:v>Налог на имущество физических  лиц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Налог на доходы физических  лиц</c:v>
                </c:pt>
                <c:pt idx="1">
                  <c:v>Земельный налог</c:v>
                </c:pt>
                <c:pt idx="2">
                  <c:v>Единый сельскохозяйственный налог</c:v>
                </c:pt>
                <c:pt idx="3">
                  <c:v>Налог на имущество физических  лиц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62567986898614925"/>
          <c:y val="0.13912988791136924"/>
          <c:w val="0.37276823955143251"/>
          <c:h val="0.81269791975855643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5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0000"/>
                    <a:satMod val="160000"/>
                  </a:schemeClr>
                </a:gs>
                <a:gs pos="46000">
                  <a:schemeClr val="accent1">
                    <a:tint val="86000"/>
                    <a:satMod val="160000"/>
                  </a:schemeClr>
                </a:gs>
                <a:gs pos="100000">
                  <a:schemeClr val="accent1">
                    <a:shade val="40000"/>
                    <a:satMod val="160000"/>
                  </a:schemeClr>
                </a:gs>
              </a:gsLst>
              <a:path path="circle">
                <a:fillToRect l="50000" t="155000" r="50000" b="-55000"/>
              </a:path>
            </a:gradFill>
            <a:ln>
              <a:noFill/>
            </a:ln>
            <a:effectLst>
              <a:outerShdw blurRad="50800" dist="38100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3600000"/>
              </a:lightRig>
            </a:scene3d>
            <a:sp3d prstMaterial="plastic">
              <a:bevelT w="127000" h="38200" prst="relaxedInset"/>
              <a:contourClr>
                <a:schemeClr val="accent1"/>
              </a:contourClr>
            </a:sp3d>
          </c:spPr>
          <c:invertIfNegative val="0"/>
          <c:dLbls>
            <c:dLbl>
              <c:idx val="0"/>
              <c:layout>
                <c:manualLayout>
                  <c:x val="1.5432098765432163E-3"/>
                  <c:y val="-6.45387654602491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432098765432222E-3"/>
                  <c:y val="-3.0555555555555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345679012345723E-2"/>
                  <c:y val="-3.3571522309711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086419753086446E-3"/>
                  <c:y val="-3.6111111111111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2024 год  </c:v>
                </c:pt>
                <c:pt idx="1">
                  <c:v>2025 год</c:v>
                </c:pt>
                <c:pt idx="2">
                  <c:v>2026 год</c:v>
                </c:pt>
                <c:pt idx="3">
                  <c:v>2027 год</c:v>
                </c:pt>
                <c:pt idx="4">
                  <c:v>2028 год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4828.7</c:v>
                </c:pt>
                <c:pt idx="1">
                  <c:v>4768.8999999999996</c:v>
                </c:pt>
                <c:pt idx="2">
                  <c:v>4678.7</c:v>
                </c:pt>
                <c:pt idx="3">
                  <c:v>4730.3</c:v>
                </c:pt>
                <c:pt idx="4">
                  <c:v>4773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23997760"/>
        <c:axId val="323998152"/>
        <c:axId val="0"/>
      </c:bar3DChart>
      <c:catAx>
        <c:axId val="323997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3998152"/>
        <c:crosses val="autoZero"/>
        <c:auto val="1"/>
        <c:lblAlgn val="ctr"/>
        <c:lblOffset val="100"/>
        <c:noMultiLvlLbl val="0"/>
      </c:catAx>
      <c:valAx>
        <c:axId val="323998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satMod val="120000"/>
                </a:schemeClr>
              </a:solidFill>
              <a:prstDash val="solid"/>
            </a:ln>
            <a:effectLst/>
          </c:spPr>
        </c:majorGridlines>
        <c:numFmt formatCode="0.0" sourceLinked="1"/>
        <c:majorTickMark val="out"/>
        <c:minorTickMark val="none"/>
        <c:tickLblPos val="nextTo"/>
        <c:crossAx val="323997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61860423888778"/>
          <c:y val="5.2837478261580438E-2"/>
          <c:w val="0.86695932917133078"/>
          <c:h val="0.6261811548588557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39700" h="139700" prst="divot"/>
            </a:sp3d>
          </c:spPr>
          <c:invertIfNegative val="0"/>
          <c:dLbls>
            <c:dLbl>
              <c:idx val="0"/>
              <c:layout>
                <c:manualLayout>
                  <c:x val="3.3950617283950615E-2"/>
                  <c:y val="-3.9603960396039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1604938271605218E-2"/>
                  <c:y val="-7.6161462300076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3148148148148147E-2"/>
                  <c:y val="-8.83472962680883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  <c:pt idx="3">
                  <c:v>2027 год</c:v>
                </c:pt>
                <c:pt idx="4">
                  <c:v>2028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5888.4</c:v>
                </c:pt>
                <c:pt idx="1">
                  <c:v>5902.2</c:v>
                </c:pt>
                <c:pt idx="2">
                  <c:v>5803</c:v>
                </c:pt>
                <c:pt idx="3" formatCode="0.0">
                  <c:v>4531</c:v>
                </c:pt>
                <c:pt idx="4">
                  <c:v>4263.7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gapDepth val="136"/>
        <c:shape val="box"/>
        <c:axId val="324391576"/>
        <c:axId val="324391184"/>
        <c:axId val="325369120"/>
      </c:bar3DChart>
      <c:catAx>
        <c:axId val="324391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4391184"/>
        <c:crossesAt val="0"/>
        <c:auto val="1"/>
        <c:lblAlgn val="ctr"/>
        <c:lblOffset val="100"/>
        <c:noMultiLvlLbl val="0"/>
      </c:catAx>
      <c:valAx>
        <c:axId val="324391184"/>
        <c:scaling>
          <c:orientation val="minMax"/>
        </c:scaling>
        <c:delete val="0"/>
        <c:axPos val="l"/>
        <c:majorGridlines>
          <c:spPr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c:spPr>
        </c:majorGridlines>
        <c:numFmt formatCode="General" sourceLinked="1"/>
        <c:majorTickMark val="out"/>
        <c:minorTickMark val="none"/>
        <c:tickLblPos val="nextTo"/>
        <c:crossAx val="324391576"/>
        <c:crosses val="autoZero"/>
        <c:crossBetween val="between"/>
      </c:valAx>
      <c:serAx>
        <c:axId val="325369120"/>
        <c:scaling>
          <c:orientation val="minMax"/>
        </c:scaling>
        <c:delete val="1"/>
        <c:axPos val="b"/>
        <c:majorTickMark val="out"/>
        <c:minorTickMark val="none"/>
        <c:tickLblPos val="none"/>
        <c:crossAx val="324391184"/>
        <c:crossesAt val="0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4691358024691412E-2"/>
                  <c:y val="-5.2777777777777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9320987654320996E-2"/>
                  <c:y val="-5.2777777777777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1604938271605156E-2"/>
                  <c:y val="-7.09151808827154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2024 год  </c:v>
                </c:pt>
                <c:pt idx="1">
                  <c:v>2025 год</c:v>
                </c:pt>
                <c:pt idx="2">
                  <c:v>2026 год</c:v>
                </c:pt>
                <c:pt idx="3">
                  <c:v>2027 год</c:v>
                </c:pt>
                <c:pt idx="4">
                  <c:v>2028 год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10421.6</c:v>
                </c:pt>
                <c:pt idx="1">
                  <c:v>10671.1</c:v>
                </c:pt>
                <c:pt idx="2">
                  <c:v>10481.700000000001</c:v>
                </c:pt>
                <c:pt idx="3">
                  <c:v>9261.2999999999993</c:v>
                </c:pt>
                <c:pt idx="4">
                  <c:v>9036.7000000000007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27575696"/>
        <c:axId val="327576088"/>
        <c:axId val="328007512"/>
      </c:bar3DChart>
      <c:catAx>
        <c:axId val="327575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27576088"/>
        <c:crosses val="autoZero"/>
        <c:auto val="1"/>
        <c:lblAlgn val="ctr"/>
        <c:lblOffset val="100"/>
        <c:noMultiLvlLbl val="0"/>
      </c:catAx>
      <c:valAx>
        <c:axId val="32757608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327575696"/>
        <c:crosses val="autoZero"/>
        <c:crossBetween val="between"/>
      </c:valAx>
      <c:serAx>
        <c:axId val="328007512"/>
        <c:scaling>
          <c:orientation val="minMax"/>
        </c:scaling>
        <c:delete val="1"/>
        <c:axPos val="b"/>
        <c:majorTickMark val="out"/>
        <c:minorTickMark val="none"/>
        <c:tickLblPos val="none"/>
        <c:crossAx val="32757608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26"/>
          <c:dPt>
            <c:idx val="0"/>
            <c:bubble3D val="0"/>
            <c:explosion val="32"/>
            <c:spPr>
              <a:scene3d>
                <a:camera prst="orthographicFront"/>
                <a:lightRig rig="contrasting" dir="t">
                  <a:rot lat="0" lon="0" rev="3600000"/>
                </a:lightRig>
              </a:scene3d>
              <a:sp3d prstMaterial="plastic">
                <a:bevelT w="127000" h="38200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6.0719021964359819E-2"/>
                  <c:y val="-0.21265701516910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0448634710134917"/>
                  <c:y val="-3.174148437317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7072454758944606E-2"/>
                  <c:y val="9.3843421460871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144089627685448E-3"/>
                  <c:y val="3.06167979002624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2397660818713691E-2"/>
                  <c:y val="-0.14391090063897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3644709341888011E-2"/>
                  <c:y val="-8.9057086614173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</c:v>
                </c:pt>
                <c:pt idx="1">
                  <c:v>ОБРАЗОВАНИЕ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ОБОРОНА</c:v>
                </c:pt>
                <c:pt idx="4">
                  <c:v>ЖИЛИЩНО-КОММУНАЛЬНОЕ ХОЗЯЙСТВО</c:v>
                </c:pt>
                <c:pt idx="5">
                  <c:v>КУЛЬТУРА, КИНЕМАТОГРАФИЯ 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6200.9</c:v>
                </c:pt>
                <c:pt idx="1">
                  <c:v>80</c:v>
                </c:pt>
                <c:pt idx="2">
                  <c:v>23</c:v>
                </c:pt>
                <c:pt idx="3">
                  <c:v>243</c:v>
                </c:pt>
                <c:pt idx="4">
                  <c:v>1146.9000000000001</c:v>
                </c:pt>
                <c:pt idx="5">
                  <c:v>2787.9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636690150573286"/>
          <c:y val="2.5910104986876646E-2"/>
          <c:w val="0.32657307639176886"/>
          <c:h val="0.8439796587926508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spPr>
            <a:ln>
              <a:solidFill>
                <a:schemeClr val="accent2">
                  <a:lumMod val="40000"/>
                  <a:lumOff val="60000"/>
                </a:schemeClr>
              </a:solidFill>
            </a:ln>
          </c:spPr>
          <c:explosion val="25"/>
          <c:dPt>
            <c:idx val="0"/>
            <c:bubble3D val="0"/>
            <c:spPr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scene3d>
                <a:camera prst="orthographicFront"/>
                <a:lightRig rig="contrasting" dir="t">
                  <a:rot lat="0" lon="0" rev="3600000"/>
                </a:lightRig>
              </a:scene3d>
              <a:sp3d prstMaterial="plastic">
                <a:bevelT w="127000" h="38200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4.6099138923424043E-2"/>
                  <c:y val="-0.30032817239386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787815996684632"/>
                  <c:y val="4.37533149937239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7013975226780833E-2"/>
                  <c:y val="0.16933802907108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633547451305429E-2"/>
                  <c:y val="3.959104434910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11403508771929825"/>
                  <c:y val="-7.815753272040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3644709341888023E-2"/>
                  <c:y val="-8.9057086614173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ОБРАЗОВАНИЕ</c:v>
                </c:pt>
                <c:pt idx="4">
                  <c:v>ЖИЛИЩНО-КОММУНАЛЬНОЕ ХОЗЯЙСТВО</c:v>
                </c:pt>
                <c:pt idx="5">
                  <c:v>КУЛЬТУРА, КИНЕМАТОГРАФИЯ </c:v>
                </c:pt>
                <c:pt idx="6">
                  <c:v>ФИЗИЧЕСКАЯ КУЛЬТУРА И СПОРТ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5547.7</c:v>
                </c:pt>
                <c:pt idx="1">
                  <c:v>269.89999999999998</c:v>
                </c:pt>
                <c:pt idx="2">
                  <c:v>28</c:v>
                </c:pt>
                <c:pt idx="3">
                  <c:v>10</c:v>
                </c:pt>
                <c:pt idx="4">
                  <c:v>1085.7</c:v>
                </c:pt>
                <c:pt idx="5">
                  <c:v>2300</c:v>
                </c:pt>
                <c:pt idx="6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636690150573286"/>
          <c:y val="2.5910104986876646E-2"/>
          <c:w val="0.32657307639176897"/>
          <c:h val="0.8439796587926508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25"/>
          <c:dPt>
            <c:idx val="0"/>
            <c:bubble3D val="0"/>
            <c:spPr>
              <a:scene3d>
                <a:camera prst="orthographicFront"/>
                <a:lightRig rig="contrasting" dir="t">
                  <a:rot lat="0" lon="0" rev="3600000"/>
                </a:lightRig>
              </a:scene3d>
              <a:sp3d prstMaterial="plastic">
                <a:bevelT w="127000" h="38200"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5.6333057052079014E-2"/>
                  <c:y val="-0.297892862470954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1910623014228507"/>
                  <c:y val="1.4529595918804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7072454758944606E-2"/>
                  <c:y val="9.3843421460871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3645416033522126E-2"/>
                  <c:y val="1.5238136876690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0.143910979877515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3644709341888023E-2"/>
                  <c:y val="-8.9057086614173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ОБРАЗОВАНИЕ</c:v>
                </c:pt>
                <c:pt idx="3">
                  <c:v>ЖИЛИЩНО-КОММУНАЛЬНОЕ ХОЗЯЙСТВО</c:v>
                </c:pt>
                <c:pt idx="4">
                  <c:v>КУЛЬТУРА, КИНЕМАТОГРАФИЯ </c:v>
                </c:pt>
                <c:pt idx="5">
                  <c:v>ФИЗИЧЕСКАЯ КУЛЬТУРА И СПОРТ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5219.8999999999996</c:v>
                </c:pt>
                <c:pt idx="1">
                  <c:v>38</c:v>
                </c:pt>
                <c:pt idx="2">
                  <c:v>10</c:v>
                </c:pt>
                <c:pt idx="3">
                  <c:v>1210.5</c:v>
                </c:pt>
                <c:pt idx="4">
                  <c:v>2196.5</c:v>
                </c:pt>
                <c:pt idx="5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636690150573286"/>
          <c:y val="2.5910104986876646E-2"/>
          <c:w val="0.32657307639176897"/>
          <c:h val="0.8439796587926508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B4A448-4CA6-4D98-B18A-AB11FB83111D}" type="doc">
      <dgm:prSet loTypeId="urn:microsoft.com/office/officeart/2005/8/layout/radial4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109161-33A6-41B9-9C6F-FB725C839611}">
      <dgm:prSet phldrT="[Текст]"/>
      <dgm:spPr/>
      <dgm:t>
        <a:bodyPr/>
        <a:lstStyle/>
        <a:p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Основа формирования проекта бюджета </a:t>
          </a:r>
          <a:b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Новороговского сельского поселения на </a:t>
          </a: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2026 </a:t>
          </a: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год </a:t>
          </a:r>
          <a:b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на плановый период </a:t>
          </a: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2027 </a:t>
          </a: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2028</a:t>
          </a:r>
          <a:endParaRPr lang="ru-RU" b="1" i="1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годов </a:t>
          </a:r>
          <a:endParaRPr lang="ru-RU" b="1" dirty="0">
            <a:solidFill>
              <a:schemeClr val="bg1"/>
            </a:solidFill>
          </a:endParaRPr>
        </a:p>
      </dgm:t>
    </dgm:pt>
    <dgm:pt modelId="{BC55575F-B141-4035-9755-6C746D9FFEC5}" type="parTrans" cxnId="{592CD3B3-E67A-4C72-89C6-30E12D2C0895}">
      <dgm:prSet/>
      <dgm:spPr/>
      <dgm:t>
        <a:bodyPr/>
        <a:lstStyle/>
        <a:p>
          <a:endParaRPr lang="ru-RU"/>
        </a:p>
      </dgm:t>
    </dgm:pt>
    <dgm:pt modelId="{3B9B026B-E176-4F4D-BFF1-80951722472A}" type="sibTrans" cxnId="{592CD3B3-E67A-4C72-89C6-30E12D2C0895}">
      <dgm:prSet/>
      <dgm:spPr/>
      <dgm:t>
        <a:bodyPr/>
        <a:lstStyle/>
        <a:p>
          <a:endParaRPr lang="ru-RU"/>
        </a:p>
      </dgm:t>
    </dgm:pt>
    <dgm:pt modelId="{DCCB8C76-3D79-4425-B088-66D3CD7D230F}">
      <dgm:prSet phldrT="[Текст]" phldr="1"/>
      <dgm:spPr/>
      <dgm:t>
        <a:bodyPr/>
        <a:lstStyle/>
        <a:p>
          <a:endParaRPr lang="ru-RU" dirty="0"/>
        </a:p>
      </dgm:t>
    </dgm:pt>
    <dgm:pt modelId="{F976376F-E48D-44F9-BE06-43123ED05135}" type="parTrans" cxnId="{3AC43F88-E408-4AE8-93F9-AAF2A2CC9958}">
      <dgm:prSet/>
      <dgm:spPr/>
      <dgm:t>
        <a:bodyPr/>
        <a:lstStyle/>
        <a:p>
          <a:endParaRPr lang="ru-RU"/>
        </a:p>
      </dgm:t>
    </dgm:pt>
    <dgm:pt modelId="{AD358A20-B3AA-4BAF-AC7D-BB4CC80BE872}" type="sibTrans" cxnId="{3AC43F88-E408-4AE8-93F9-AAF2A2CC9958}">
      <dgm:prSet/>
      <dgm:spPr/>
      <dgm:t>
        <a:bodyPr/>
        <a:lstStyle/>
        <a:p>
          <a:endParaRPr lang="ru-RU"/>
        </a:p>
      </dgm:t>
    </dgm:pt>
    <dgm:pt modelId="{D4145B84-6907-4DF1-90D1-74AFBECCDCC9}">
      <dgm:prSet phldrT="[Текст]"/>
      <dgm:spPr/>
      <dgm:t>
        <a:bodyPr/>
        <a:lstStyle/>
        <a:p>
          <a:endParaRPr lang="ru-RU"/>
        </a:p>
      </dgm:t>
    </dgm:pt>
    <dgm:pt modelId="{D530BAA4-6F63-467E-B8D4-5595ADD8D4DB}" type="parTrans" cxnId="{7CDACFF5-6421-4412-ABFD-B83A8B8C1D80}">
      <dgm:prSet/>
      <dgm:spPr/>
      <dgm:t>
        <a:bodyPr/>
        <a:lstStyle/>
        <a:p>
          <a:endParaRPr lang="ru-RU"/>
        </a:p>
      </dgm:t>
    </dgm:pt>
    <dgm:pt modelId="{318C4395-4290-493C-A8A8-1DB148F09620}" type="sibTrans" cxnId="{7CDACFF5-6421-4412-ABFD-B83A8B8C1D80}">
      <dgm:prSet/>
      <dgm:spPr/>
      <dgm:t>
        <a:bodyPr/>
        <a:lstStyle/>
        <a:p>
          <a:endParaRPr lang="ru-RU"/>
        </a:p>
      </dgm:t>
    </dgm:pt>
    <dgm:pt modelId="{FBCFEDF0-112C-4DF3-A62E-1504D0FD834C}">
      <dgm:prSet phldrT="[Текст]"/>
      <dgm:spPr/>
      <dgm:t>
        <a:bodyPr/>
        <a:lstStyle/>
        <a:p>
          <a:endParaRPr lang="ru-RU"/>
        </a:p>
      </dgm:t>
    </dgm:pt>
    <dgm:pt modelId="{4C09815E-C643-4921-81F1-9555CE827982}" type="parTrans" cxnId="{DAC93CE0-2CEB-4F14-BA15-64FB25E57B26}">
      <dgm:prSet/>
      <dgm:spPr/>
      <dgm:t>
        <a:bodyPr/>
        <a:lstStyle/>
        <a:p>
          <a:endParaRPr lang="ru-RU"/>
        </a:p>
      </dgm:t>
    </dgm:pt>
    <dgm:pt modelId="{B83CEF10-D497-476A-99FB-61E1F786B1CF}" type="sibTrans" cxnId="{DAC93CE0-2CEB-4F14-BA15-64FB25E57B26}">
      <dgm:prSet/>
      <dgm:spPr/>
      <dgm:t>
        <a:bodyPr/>
        <a:lstStyle/>
        <a:p>
          <a:endParaRPr lang="ru-RU"/>
        </a:p>
      </dgm:t>
    </dgm:pt>
    <dgm:pt modelId="{C8683B46-B531-407A-A045-2440B843AA3C}">
      <dgm:prSet phldrT="[Текст]" custT="1"/>
      <dgm:spPr/>
      <dgm:t>
        <a:bodyPr/>
        <a:lstStyle/>
        <a:p>
          <a:endParaRPr lang="ru-RU"/>
        </a:p>
      </dgm:t>
    </dgm:pt>
    <dgm:pt modelId="{490E3DDC-E63F-469C-AE2C-0469319DD2E5}" type="parTrans" cxnId="{2E503B6F-2187-4A2B-88C8-59702A3678B0}">
      <dgm:prSet/>
      <dgm:spPr/>
      <dgm:t>
        <a:bodyPr/>
        <a:lstStyle/>
        <a:p>
          <a:endParaRPr lang="ru-RU"/>
        </a:p>
      </dgm:t>
    </dgm:pt>
    <dgm:pt modelId="{423D126E-9220-42C5-A718-5AB7F196033D}" type="sibTrans" cxnId="{2E503B6F-2187-4A2B-88C8-59702A3678B0}">
      <dgm:prSet/>
      <dgm:spPr/>
      <dgm:t>
        <a:bodyPr/>
        <a:lstStyle/>
        <a:p>
          <a:endParaRPr lang="ru-RU"/>
        </a:p>
      </dgm:t>
    </dgm:pt>
    <dgm:pt modelId="{7FCA796B-F271-46C8-AA11-6C4FEB979276}">
      <dgm:prSet phldrT="[Текст]" phldr="1"/>
      <dgm:spPr/>
      <dgm:t>
        <a:bodyPr/>
        <a:lstStyle/>
        <a:p>
          <a:endParaRPr lang="ru-RU" dirty="0"/>
        </a:p>
      </dgm:t>
    </dgm:pt>
    <dgm:pt modelId="{F64DA095-11D1-43FB-8622-9E14DE903EE0}" type="parTrans" cxnId="{C75E8AB3-7164-41C8-8541-00AD759D6F0E}">
      <dgm:prSet/>
      <dgm:spPr/>
      <dgm:t>
        <a:bodyPr/>
        <a:lstStyle/>
        <a:p>
          <a:endParaRPr lang="ru-RU"/>
        </a:p>
      </dgm:t>
    </dgm:pt>
    <dgm:pt modelId="{9F7A5B57-E2CF-48B4-807E-C26C0BB0F33C}" type="sibTrans" cxnId="{C75E8AB3-7164-41C8-8541-00AD759D6F0E}">
      <dgm:prSet/>
      <dgm:spPr/>
      <dgm:t>
        <a:bodyPr/>
        <a:lstStyle/>
        <a:p>
          <a:endParaRPr lang="ru-RU"/>
        </a:p>
      </dgm:t>
    </dgm:pt>
    <dgm:pt modelId="{5A9E970E-8C44-4007-A5F6-9307704B2546}">
      <dgm:prSet phldrT="[Текст]"/>
      <dgm:spPr/>
      <dgm:t>
        <a:bodyPr/>
        <a:lstStyle/>
        <a:p>
          <a:endParaRPr lang="ru-RU"/>
        </a:p>
      </dgm:t>
    </dgm:pt>
    <dgm:pt modelId="{15F56700-1896-4201-9483-8628E606F869}" type="parTrans" cxnId="{D38446EA-3C52-4C3E-BC05-05A304D4BFC9}">
      <dgm:prSet/>
      <dgm:spPr/>
      <dgm:t>
        <a:bodyPr/>
        <a:lstStyle/>
        <a:p>
          <a:endParaRPr lang="ru-RU"/>
        </a:p>
      </dgm:t>
    </dgm:pt>
    <dgm:pt modelId="{819942C2-1CC5-409A-AF69-4565C5FC3C7C}" type="sibTrans" cxnId="{D38446EA-3C52-4C3E-BC05-05A304D4BFC9}">
      <dgm:prSet/>
      <dgm:spPr/>
      <dgm:t>
        <a:bodyPr/>
        <a:lstStyle/>
        <a:p>
          <a:endParaRPr lang="ru-RU"/>
        </a:p>
      </dgm:t>
    </dgm:pt>
    <dgm:pt modelId="{ACCF92E6-BE9D-450F-8C5D-505048D0213C}">
      <dgm:prSet phldrT="[Текст]" custT="1"/>
      <dgm:spPr/>
      <dgm:t>
        <a:bodyPr/>
        <a:lstStyle/>
        <a:p>
          <a:pPr algn="ctr"/>
          <a:r>
            <a:rPr lang="ru-RU" sz="1600" b="1" dirty="0" smtClean="0"/>
            <a:t>Прогноз социально- экономического развития </a:t>
          </a:r>
          <a:r>
            <a:rPr lang="ru-RU" sz="1600" b="1" dirty="0" err="1" smtClean="0"/>
            <a:t>Новороговского</a:t>
          </a:r>
          <a:r>
            <a:rPr lang="ru-RU" sz="1600" b="1" dirty="0" smtClean="0"/>
            <a:t> сельского поселения </a:t>
          </a:r>
        </a:p>
        <a:p>
          <a:pPr algn="ctr"/>
          <a:r>
            <a:rPr lang="ru-RU" sz="1600" b="1" dirty="0" smtClean="0"/>
            <a:t>на </a:t>
          </a:r>
          <a:r>
            <a:rPr lang="ru-RU" sz="1600" b="1" dirty="0" smtClean="0"/>
            <a:t>2026- 2028 </a:t>
          </a:r>
          <a:r>
            <a:rPr lang="ru-RU" sz="1600" b="1" dirty="0" smtClean="0"/>
            <a:t>годы</a:t>
          </a:r>
        </a:p>
      </dgm:t>
    </dgm:pt>
    <dgm:pt modelId="{83DBCC76-8D17-4479-830D-58CFDD3E42F5}" type="parTrans" cxnId="{C49B5EEB-D5A7-4B28-A5EA-A0EA83193613}">
      <dgm:prSet/>
      <dgm:spPr/>
      <dgm:t>
        <a:bodyPr/>
        <a:lstStyle/>
        <a:p>
          <a:endParaRPr lang="ru-RU"/>
        </a:p>
      </dgm:t>
    </dgm:pt>
    <dgm:pt modelId="{FFCC3E37-3F8C-4047-A3CE-F37CB1A6D1DA}" type="sibTrans" cxnId="{C49B5EEB-D5A7-4B28-A5EA-A0EA83193613}">
      <dgm:prSet/>
      <dgm:spPr/>
      <dgm:t>
        <a:bodyPr/>
        <a:lstStyle/>
        <a:p>
          <a:endParaRPr lang="ru-RU"/>
        </a:p>
      </dgm:t>
    </dgm:pt>
    <dgm:pt modelId="{1B4B30D2-D90D-4820-B85D-667235BCF151}">
      <dgm:prSet phldrT="[Текст]" custT="1"/>
      <dgm:spPr/>
      <dgm:t>
        <a:bodyPr/>
        <a:lstStyle/>
        <a:p>
          <a:pPr algn="ctr">
            <a:lnSpc>
              <a:spcPct val="150000"/>
            </a:lnSpc>
          </a:pP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Проект областного закона «Об областном бюджете на </a:t>
          </a: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2026 </a:t>
          </a: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год и на </a:t>
          </a: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плановый период 2027 </a:t>
          </a: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и </a:t>
          </a: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2028 </a:t>
          </a:r>
          <a:r>
            <a:rPr lang="ru-RU" sz="1400" b="1" dirty="0" smtClean="0">
              <a:solidFill>
                <a:schemeClr val="bg1"/>
              </a:solidFill>
              <a:latin typeface="+mj-lt"/>
              <a:cs typeface="Arial" pitchFamily="34" charset="0"/>
            </a:rPr>
            <a:t>годов»</a:t>
          </a:r>
          <a:endParaRPr lang="ru-RU" sz="1400" b="1" dirty="0" smtClean="0"/>
        </a:p>
      </dgm:t>
    </dgm:pt>
    <dgm:pt modelId="{F76BC026-84B1-4E45-ACB6-22C621FBD165}" type="parTrans" cxnId="{AC3A1B6A-58B3-4EEC-A20E-B83099234214}">
      <dgm:prSet/>
      <dgm:spPr/>
      <dgm:t>
        <a:bodyPr/>
        <a:lstStyle/>
        <a:p>
          <a:endParaRPr lang="ru-RU"/>
        </a:p>
      </dgm:t>
    </dgm:pt>
    <dgm:pt modelId="{90F801D8-DC30-403B-88DE-FE76FA253392}" type="sibTrans" cxnId="{AC3A1B6A-58B3-4EEC-A20E-B83099234214}">
      <dgm:prSet/>
      <dgm:spPr/>
      <dgm:t>
        <a:bodyPr/>
        <a:lstStyle/>
        <a:p>
          <a:endParaRPr lang="ru-RU"/>
        </a:p>
      </dgm:t>
    </dgm:pt>
    <dgm:pt modelId="{9686493F-E865-40AC-9FE4-8F6BA682AC3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Основные направления бюджетной и налоговой политики </a:t>
          </a:r>
          <a:r>
            <a:rPr lang="ru-RU" sz="1200" b="1" dirty="0" err="1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Новороговского</a:t>
          </a: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 сельского поселения </a:t>
          </a:r>
        </a:p>
        <a:p>
          <a:pPr>
            <a:lnSpc>
              <a:spcPct val="100000"/>
            </a:lnSpc>
          </a:pP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на </a:t>
          </a: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2026 </a:t>
          </a: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-</a:t>
          </a: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2028 </a:t>
          </a: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годы</a:t>
          </a:r>
        </a:p>
        <a:p>
          <a:pPr>
            <a:lnSpc>
              <a:spcPct val="100000"/>
            </a:lnSpc>
          </a:pP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Муниципальные программы </a:t>
          </a:r>
          <a:r>
            <a:rPr lang="ru-RU" sz="1200" b="1" dirty="0" err="1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Новороговского</a:t>
          </a:r>
          <a:r>
            <a:rPr lang="ru-RU" sz="1200" b="1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 сельского поселения</a:t>
          </a:r>
          <a:endParaRPr lang="ru-RU" sz="1200" b="1" dirty="0">
            <a:solidFill>
              <a:schemeClr val="bg1"/>
            </a:solidFill>
            <a:latin typeface="Lucida Sans Unicode" panose="020B0602030504020204" pitchFamily="34" charset="0"/>
            <a:cs typeface="Lucida Sans Unicode" panose="020B0602030504020204" pitchFamily="34" charset="0"/>
          </a:endParaRPr>
        </a:p>
      </dgm:t>
    </dgm:pt>
    <dgm:pt modelId="{8510DD32-381F-46A1-87A8-928AAF6F072B}" type="parTrans" cxnId="{5B28669F-BB7E-4411-922B-13E80F5414CC}">
      <dgm:prSet/>
      <dgm:spPr/>
      <dgm:t>
        <a:bodyPr/>
        <a:lstStyle/>
        <a:p>
          <a:endParaRPr lang="ru-RU"/>
        </a:p>
      </dgm:t>
    </dgm:pt>
    <dgm:pt modelId="{3B57EA37-31FE-4923-971F-6D576BF5D291}" type="sibTrans" cxnId="{5B28669F-BB7E-4411-922B-13E80F5414CC}">
      <dgm:prSet/>
      <dgm:spPr/>
      <dgm:t>
        <a:bodyPr/>
        <a:lstStyle/>
        <a:p>
          <a:endParaRPr lang="ru-RU"/>
        </a:p>
      </dgm:t>
    </dgm:pt>
    <dgm:pt modelId="{40CAABDC-0804-4736-87C0-F1D8BA0FAADC}" type="pres">
      <dgm:prSet presAssocID="{BBB4A448-4CA6-4D98-B18A-AB11FB83111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6960BD-6F84-4789-BB43-99D253F822A4}" type="pres">
      <dgm:prSet presAssocID="{53109161-33A6-41B9-9C6F-FB725C839611}" presName="centerShape" presStyleLbl="node0" presStyleIdx="0" presStyleCnt="1" custScaleX="158417"/>
      <dgm:spPr/>
      <dgm:t>
        <a:bodyPr/>
        <a:lstStyle/>
        <a:p>
          <a:endParaRPr lang="ru-RU"/>
        </a:p>
      </dgm:t>
    </dgm:pt>
    <dgm:pt modelId="{0747CEF8-9BD5-4931-8017-9124A132CC7D}" type="pres">
      <dgm:prSet presAssocID="{83DBCC76-8D17-4479-830D-58CFDD3E42F5}" presName="parTrans" presStyleLbl="bgSibTrans2D1" presStyleIdx="0" presStyleCnt="3" custLinFactNeighborX="-14346" custLinFactNeighborY="32792"/>
      <dgm:spPr/>
      <dgm:t>
        <a:bodyPr/>
        <a:lstStyle/>
        <a:p>
          <a:endParaRPr lang="ru-RU"/>
        </a:p>
      </dgm:t>
    </dgm:pt>
    <dgm:pt modelId="{D2CA34FC-CB50-4683-B114-36AFC87385DC}" type="pres">
      <dgm:prSet presAssocID="{ACCF92E6-BE9D-450F-8C5D-505048D0213C}" presName="node" presStyleLbl="node1" presStyleIdx="0" presStyleCnt="3" custRadScaleRad="114297" custRadScaleInc="153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62A6C-E43F-4CDF-A1AD-59CBA1837322}" type="pres">
      <dgm:prSet presAssocID="{8510DD32-381F-46A1-87A8-928AAF6F072B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44D37416-19CF-4A9E-A44E-6D21AEE276F0}" type="pres">
      <dgm:prSet presAssocID="{9686493F-E865-40AC-9FE4-8F6BA682AC3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76545-8BD7-498F-A0E1-8BDA99F31B62}" type="pres">
      <dgm:prSet presAssocID="{F76BC026-84B1-4E45-ACB6-22C621FBD165}" presName="parTrans" presStyleLbl="bgSibTrans2D1" presStyleIdx="2" presStyleCnt="3" custLinFactNeighborX="28691" custLinFactNeighborY="61317"/>
      <dgm:spPr/>
      <dgm:t>
        <a:bodyPr/>
        <a:lstStyle/>
        <a:p>
          <a:endParaRPr lang="ru-RU"/>
        </a:p>
      </dgm:t>
    </dgm:pt>
    <dgm:pt modelId="{E4731F9A-CF0D-4468-B5FE-9A8448992A99}" type="pres">
      <dgm:prSet presAssocID="{1B4B30D2-D90D-4820-B85D-667235BCF151}" presName="node" presStyleLbl="node1" presStyleIdx="2" presStyleCnt="3" custRadScaleRad="106938" custRadScaleInc="-82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9E8C4DD-3D9D-4258-9B6E-D1224FFEDD90}" type="presOf" srcId="{83DBCC76-8D17-4479-830D-58CFDD3E42F5}" destId="{0747CEF8-9BD5-4931-8017-9124A132CC7D}" srcOrd="0" destOrd="0" presId="urn:microsoft.com/office/officeart/2005/8/layout/radial4"/>
    <dgm:cxn modelId="{C49B5EEB-D5A7-4B28-A5EA-A0EA83193613}" srcId="{53109161-33A6-41B9-9C6F-FB725C839611}" destId="{ACCF92E6-BE9D-450F-8C5D-505048D0213C}" srcOrd="0" destOrd="0" parTransId="{83DBCC76-8D17-4479-830D-58CFDD3E42F5}" sibTransId="{FFCC3E37-3F8C-4047-A3CE-F37CB1A6D1DA}"/>
    <dgm:cxn modelId="{806817E3-2C87-4387-85A4-F20EC13A4460}" type="presOf" srcId="{8510DD32-381F-46A1-87A8-928AAF6F072B}" destId="{9DD62A6C-E43F-4CDF-A1AD-59CBA1837322}" srcOrd="0" destOrd="0" presId="urn:microsoft.com/office/officeart/2005/8/layout/radial4"/>
    <dgm:cxn modelId="{D3737B3E-D7FD-475B-B02C-8EFEB4E4C1B0}" type="presOf" srcId="{F76BC026-84B1-4E45-ACB6-22C621FBD165}" destId="{7B476545-8BD7-498F-A0E1-8BDA99F31B62}" srcOrd="0" destOrd="0" presId="urn:microsoft.com/office/officeart/2005/8/layout/radial4"/>
    <dgm:cxn modelId="{D38446EA-3C52-4C3E-BC05-05A304D4BFC9}" srcId="{BBB4A448-4CA6-4D98-B18A-AB11FB83111D}" destId="{5A9E970E-8C44-4007-A5F6-9307704B2546}" srcOrd="3" destOrd="0" parTransId="{15F56700-1896-4201-9483-8628E606F869}" sibTransId="{819942C2-1CC5-409A-AF69-4565C5FC3C7C}"/>
    <dgm:cxn modelId="{7CDACFF5-6421-4412-ABFD-B83A8B8C1D80}" srcId="{DCCB8C76-3D79-4425-B088-66D3CD7D230F}" destId="{D4145B84-6907-4DF1-90D1-74AFBECCDCC9}" srcOrd="0" destOrd="0" parTransId="{D530BAA4-6F63-467E-B8D4-5595ADD8D4DB}" sibTransId="{318C4395-4290-493C-A8A8-1DB148F09620}"/>
    <dgm:cxn modelId="{C75E8AB3-7164-41C8-8541-00AD759D6F0E}" srcId="{C8683B46-B531-407A-A045-2440B843AA3C}" destId="{7FCA796B-F271-46C8-AA11-6C4FEB979276}" srcOrd="0" destOrd="0" parTransId="{F64DA095-11D1-43FB-8622-9E14DE903EE0}" sibTransId="{9F7A5B57-E2CF-48B4-807E-C26C0BB0F33C}"/>
    <dgm:cxn modelId="{86FF2DD0-69D8-454C-AF35-8998F924DB3B}" type="presOf" srcId="{1B4B30D2-D90D-4820-B85D-667235BCF151}" destId="{E4731F9A-CF0D-4468-B5FE-9A8448992A99}" srcOrd="0" destOrd="0" presId="urn:microsoft.com/office/officeart/2005/8/layout/radial4"/>
    <dgm:cxn modelId="{DAC93CE0-2CEB-4F14-BA15-64FB25E57B26}" srcId="{DCCB8C76-3D79-4425-B088-66D3CD7D230F}" destId="{FBCFEDF0-112C-4DF3-A62E-1504D0FD834C}" srcOrd="1" destOrd="0" parTransId="{4C09815E-C643-4921-81F1-9555CE827982}" sibTransId="{B83CEF10-D497-476A-99FB-61E1F786B1CF}"/>
    <dgm:cxn modelId="{AC3A1B6A-58B3-4EEC-A20E-B83099234214}" srcId="{53109161-33A6-41B9-9C6F-FB725C839611}" destId="{1B4B30D2-D90D-4820-B85D-667235BCF151}" srcOrd="2" destOrd="0" parTransId="{F76BC026-84B1-4E45-ACB6-22C621FBD165}" sibTransId="{90F801D8-DC30-403B-88DE-FE76FA253392}"/>
    <dgm:cxn modelId="{3AC43F88-E408-4AE8-93F9-AAF2A2CC9958}" srcId="{BBB4A448-4CA6-4D98-B18A-AB11FB83111D}" destId="{DCCB8C76-3D79-4425-B088-66D3CD7D230F}" srcOrd="1" destOrd="0" parTransId="{F976376F-E48D-44F9-BE06-43123ED05135}" sibTransId="{AD358A20-B3AA-4BAF-AC7D-BB4CC80BE872}"/>
    <dgm:cxn modelId="{2E503B6F-2187-4A2B-88C8-59702A3678B0}" srcId="{BBB4A448-4CA6-4D98-B18A-AB11FB83111D}" destId="{C8683B46-B531-407A-A045-2440B843AA3C}" srcOrd="2" destOrd="0" parTransId="{490E3DDC-E63F-469C-AE2C-0469319DD2E5}" sibTransId="{423D126E-9220-42C5-A718-5AB7F196033D}"/>
    <dgm:cxn modelId="{AE204EF7-51F2-4AF5-93AE-64CB910841CE}" type="presOf" srcId="{ACCF92E6-BE9D-450F-8C5D-505048D0213C}" destId="{D2CA34FC-CB50-4683-B114-36AFC87385DC}" srcOrd="0" destOrd="0" presId="urn:microsoft.com/office/officeart/2005/8/layout/radial4"/>
    <dgm:cxn modelId="{5B28669F-BB7E-4411-922B-13E80F5414CC}" srcId="{53109161-33A6-41B9-9C6F-FB725C839611}" destId="{9686493F-E865-40AC-9FE4-8F6BA682AC36}" srcOrd="1" destOrd="0" parTransId="{8510DD32-381F-46A1-87A8-928AAF6F072B}" sibTransId="{3B57EA37-31FE-4923-971F-6D576BF5D291}"/>
    <dgm:cxn modelId="{3D90D6C9-C925-48C5-8A83-66BB70327196}" type="presOf" srcId="{BBB4A448-4CA6-4D98-B18A-AB11FB83111D}" destId="{40CAABDC-0804-4736-87C0-F1D8BA0FAADC}" srcOrd="0" destOrd="0" presId="urn:microsoft.com/office/officeart/2005/8/layout/radial4"/>
    <dgm:cxn modelId="{DA23B89F-8960-403E-B8CB-9AA309F0CF84}" type="presOf" srcId="{53109161-33A6-41B9-9C6F-FB725C839611}" destId="{E16960BD-6F84-4789-BB43-99D253F822A4}" srcOrd="0" destOrd="0" presId="urn:microsoft.com/office/officeart/2005/8/layout/radial4"/>
    <dgm:cxn modelId="{592CD3B3-E67A-4C72-89C6-30E12D2C0895}" srcId="{BBB4A448-4CA6-4D98-B18A-AB11FB83111D}" destId="{53109161-33A6-41B9-9C6F-FB725C839611}" srcOrd="0" destOrd="0" parTransId="{BC55575F-B141-4035-9755-6C746D9FFEC5}" sibTransId="{3B9B026B-E176-4F4D-BFF1-80951722472A}"/>
    <dgm:cxn modelId="{7AC1E40B-7483-4342-8E13-6BE19C356C34}" type="presOf" srcId="{9686493F-E865-40AC-9FE4-8F6BA682AC36}" destId="{44D37416-19CF-4A9E-A44E-6D21AEE276F0}" srcOrd="0" destOrd="0" presId="urn:microsoft.com/office/officeart/2005/8/layout/radial4"/>
    <dgm:cxn modelId="{5B52AF11-B6A2-4DE2-89F5-B08EC821100D}" type="presParOf" srcId="{40CAABDC-0804-4736-87C0-F1D8BA0FAADC}" destId="{E16960BD-6F84-4789-BB43-99D253F822A4}" srcOrd="0" destOrd="0" presId="urn:microsoft.com/office/officeart/2005/8/layout/radial4"/>
    <dgm:cxn modelId="{3E8798A9-FCBB-43F7-9614-498F9BDB31C3}" type="presParOf" srcId="{40CAABDC-0804-4736-87C0-F1D8BA0FAADC}" destId="{0747CEF8-9BD5-4931-8017-9124A132CC7D}" srcOrd="1" destOrd="0" presId="urn:microsoft.com/office/officeart/2005/8/layout/radial4"/>
    <dgm:cxn modelId="{966BFFB9-D396-4E63-851E-750D74E15B48}" type="presParOf" srcId="{40CAABDC-0804-4736-87C0-F1D8BA0FAADC}" destId="{D2CA34FC-CB50-4683-B114-36AFC87385DC}" srcOrd="2" destOrd="0" presId="urn:microsoft.com/office/officeart/2005/8/layout/radial4"/>
    <dgm:cxn modelId="{81F9F762-7E78-40C4-95F4-C9FCE22081B7}" type="presParOf" srcId="{40CAABDC-0804-4736-87C0-F1D8BA0FAADC}" destId="{9DD62A6C-E43F-4CDF-A1AD-59CBA1837322}" srcOrd="3" destOrd="0" presId="urn:microsoft.com/office/officeart/2005/8/layout/radial4"/>
    <dgm:cxn modelId="{94C8366F-2B17-44FF-8E9E-601AAB94FA89}" type="presParOf" srcId="{40CAABDC-0804-4736-87C0-F1D8BA0FAADC}" destId="{44D37416-19CF-4A9E-A44E-6D21AEE276F0}" srcOrd="4" destOrd="0" presId="urn:microsoft.com/office/officeart/2005/8/layout/radial4"/>
    <dgm:cxn modelId="{FABC0D75-03CE-47BF-9262-452C06339BB1}" type="presParOf" srcId="{40CAABDC-0804-4736-87C0-F1D8BA0FAADC}" destId="{7B476545-8BD7-498F-A0E1-8BDA99F31B62}" srcOrd="5" destOrd="0" presId="urn:microsoft.com/office/officeart/2005/8/layout/radial4"/>
    <dgm:cxn modelId="{32B4B4A5-FB36-4A41-B700-AE2ECD3D358A}" type="presParOf" srcId="{40CAABDC-0804-4736-87C0-F1D8BA0FAADC}" destId="{E4731F9A-CF0D-4468-B5FE-9A8448992A99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287EA-D01E-45F0-ADCA-F5F241632BB7}" type="doc">
      <dgm:prSet loTypeId="urn:microsoft.com/office/officeart/2005/8/layout/pList1#1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DA1327-9F3A-4961-8552-FB62F4C73782}">
      <dgm:prSet phldrT="[Текст]" custT="1"/>
      <dgm:spPr/>
      <dgm:t>
        <a:bodyPr/>
        <a:lstStyle/>
        <a:p>
          <a:endParaRPr lang="ru-RU" sz="1600" dirty="0" smtClean="0"/>
        </a:p>
        <a:p>
          <a:endParaRPr lang="ru-RU" sz="1600" dirty="0" smtClean="0"/>
        </a:p>
      </dgm:t>
    </dgm:pt>
    <dgm:pt modelId="{F6699CD2-D9F0-4799-A4BF-599AC63E1150}" type="parTrans" cxnId="{7F941A11-F3D4-4CDD-B3D8-70469FF851CB}">
      <dgm:prSet/>
      <dgm:spPr/>
      <dgm:t>
        <a:bodyPr/>
        <a:lstStyle/>
        <a:p>
          <a:endParaRPr lang="ru-RU"/>
        </a:p>
      </dgm:t>
    </dgm:pt>
    <dgm:pt modelId="{3528031C-9A17-4DA1-9950-3B043BE30BDE}" type="sibTrans" cxnId="{7F941A11-F3D4-4CDD-B3D8-70469FF851CB}">
      <dgm:prSet/>
      <dgm:spPr/>
      <dgm:t>
        <a:bodyPr/>
        <a:lstStyle/>
        <a:p>
          <a:endParaRPr lang="ru-RU"/>
        </a:p>
      </dgm:t>
    </dgm:pt>
    <dgm:pt modelId="{2B47FF66-7A93-4654-ACA5-02DEF3F7D254}">
      <dgm:prSet phldrT="[Текст]" custT="1"/>
      <dgm:spPr/>
      <dgm:t>
        <a:bodyPr/>
        <a:lstStyle/>
        <a:p>
          <a:endParaRPr lang="ru-RU" sz="1400" dirty="0" smtClean="0"/>
        </a:p>
        <a:p>
          <a:endParaRPr lang="ru-RU" sz="1400" dirty="0" smtClean="0"/>
        </a:p>
        <a:p>
          <a:endParaRPr lang="ru-RU" sz="1400" dirty="0" smtClean="0"/>
        </a:p>
        <a:p>
          <a:endParaRPr lang="ru-RU" sz="1400" dirty="0" smtClean="0"/>
        </a:p>
        <a:p>
          <a:endParaRPr lang="ru-RU" sz="1400" dirty="0" smtClean="0"/>
        </a:p>
        <a:p>
          <a:endParaRPr lang="ru-RU" sz="1400" dirty="0" smtClean="0"/>
        </a:p>
      </dgm:t>
    </dgm:pt>
    <dgm:pt modelId="{88A879B7-C80B-4134-AEFE-26A4EB1A52B6}" type="parTrans" cxnId="{D69F8F6C-DA03-40BF-8737-20E1208BB111}">
      <dgm:prSet/>
      <dgm:spPr/>
      <dgm:t>
        <a:bodyPr/>
        <a:lstStyle/>
        <a:p>
          <a:endParaRPr lang="ru-RU"/>
        </a:p>
      </dgm:t>
    </dgm:pt>
    <dgm:pt modelId="{22F8C46B-6E2D-4762-B0C4-88B73F75959D}" type="sibTrans" cxnId="{D69F8F6C-DA03-40BF-8737-20E1208BB111}">
      <dgm:prSet/>
      <dgm:spPr/>
      <dgm:t>
        <a:bodyPr/>
        <a:lstStyle/>
        <a:p>
          <a:endParaRPr lang="ru-RU"/>
        </a:p>
      </dgm:t>
    </dgm:pt>
    <dgm:pt modelId="{319AC92D-7FEF-403E-8187-547890DA2392}">
      <dgm:prSet phldrT="[Текст]" custT="1"/>
      <dgm:spPr/>
      <dgm:t>
        <a:bodyPr/>
        <a:lstStyle/>
        <a:p>
          <a:endParaRPr lang="ru-RU" sz="1400" dirty="0" smtClean="0"/>
        </a:p>
        <a:p>
          <a:endParaRPr lang="ru-RU" sz="1400" dirty="0" smtClean="0"/>
        </a:p>
        <a:p>
          <a:endParaRPr lang="ru-RU" sz="1400" dirty="0" smtClean="0"/>
        </a:p>
        <a:p>
          <a:endParaRPr lang="ru-RU" sz="1400" dirty="0" smtClean="0"/>
        </a:p>
      </dgm:t>
    </dgm:pt>
    <dgm:pt modelId="{91778DA0-2ED4-4ABA-80A9-FA9F62C3B827}" type="parTrans" cxnId="{7A862669-5AA3-4D55-B3D4-C14F34D3016B}">
      <dgm:prSet/>
      <dgm:spPr/>
      <dgm:t>
        <a:bodyPr/>
        <a:lstStyle/>
        <a:p>
          <a:endParaRPr lang="ru-RU"/>
        </a:p>
      </dgm:t>
    </dgm:pt>
    <dgm:pt modelId="{E94F62FD-AF5F-44C8-B877-D1CD5186EF0C}" type="sibTrans" cxnId="{7A862669-5AA3-4D55-B3D4-C14F34D3016B}">
      <dgm:prSet/>
      <dgm:spPr/>
      <dgm:t>
        <a:bodyPr/>
        <a:lstStyle/>
        <a:p>
          <a:endParaRPr lang="ru-RU"/>
        </a:p>
      </dgm:t>
    </dgm:pt>
    <dgm:pt modelId="{3BD9CE2F-9CFE-4ACC-A2B7-BCE0AE5F59EA}">
      <dgm:prSet custT="1"/>
      <dgm:spPr/>
      <dgm:t>
        <a:bodyPr/>
        <a:lstStyle/>
        <a:p>
          <a:endParaRPr lang="ru-RU" sz="1200" b="0" dirty="0">
            <a:solidFill>
              <a:schemeClr val="tx1"/>
            </a:solidFill>
          </a:endParaRPr>
        </a:p>
      </dgm:t>
    </dgm:pt>
    <dgm:pt modelId="{28E187DE-EBC8-47F3-9387-C3A7AB064EB7}" type="parTrans" cxnId="{4924BDBE-06B2-45F6-8617-F21DEF4382AA}">
      <dgm:prSet/>
      <dgm:spPr/>
      <dgm:t>
        <a:bodyPr/>
        <a:lstStyle/>
        <a:p>
          <a:endParaRPr lang="ru-RU"/>
        </a:p>
      </dgm:t>
    </dgm:pt>
    <dgm:pt modelId="{B59B3494-C96F-4DF7-9721-048354C0138E}" type="sibTrans" cxnId="{4924BDBE-06B2-45F6-8617-F21DEF4382AA}">
      <dgm:prSet/>
      <dgm:spPr/>
      <dgm:t>
        <a:bodyPr/>
        <a:lstStyle/>
        <a:p>
          <a:endParaRPr lang="ru-RU"/>
        </a:p>
      </dgm:t>
    </dgm:pt>
    <dgm:pt modelId="{9FB64219-708E-4049-AC21-4A50693506E5}" type="pres">
      <dgm:prSet presAssocID="{09A287EA-D01E-45F0-ADCA-F5F241632BB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EF2AE4-5C92-40D8-8CDD-9F25772EBF25}" type="pres">
      <dgm:prSet presAssocID="{40DA1327-9F3A-4961-8552-FB62F4C73782}" presName="compNode" presStyleCnt="0"/>
      <dgm:spPr/>
      <dgm:t>
        <a:bodyPr/>
        <a:lstStyle/>
        <a:p>
          <a:endParaRPr lang="ru-RU"/>
        </a:p>
      </dgm:t>
    </dgm:pt>
    <dgm:pt modelId="{8617DF86-E5AB-44C9-9F20-75FF846720F2}" type="pres">
      <dgm:prSet presAssocID="{40DA1327-9F3A-4961-8552-FB62F4C73782}" presName="pictRect" presStyleLbl="node1" presStyleIdx="0" presStyleCnt="4" custLinFactNeighborX="-17222" custLinFactNeighborY="8860"/>
      <dgm:spPr/>
      <dgm:t>
        <a:bodyPr/>
        <a:lstStyle/>
        <a:p>
          <a:endParaRPr lang="ru-RU"/>
        </a:p>
      </dgm:t>
    </dgm:pt>
    <dgm:pt modelId="{BD931CDE-5A79-43E1-AF4F-CFAEC37B5FEE}" type="pres">
      <dgm:prSet presAssocID="{40DA1327-9F3A-4961-8552-FB62F4C73782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86878F-0B93-488B-8029-6EAD585ED275}" type="pres">
      <dgm:prSet presAssocID="{3528031C-9A17-4DA1-9950-3B043BE30BD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B306EB08-49AD-41DA-9536-9315B0037274}" type="pres">
      <dgm:prSet presAssocID="{2B47FF66-7A93-4654-ACA5-02DEF3F7D254}" presName="compNode" presStyleCnt="0"/>
      <dgm:spPr/>
      <dgm:t>
        <a:bodyPr/>
        <a:lstStyle/>
        <a:p>
          <a:endParaRPr lang="ru-RU"/>
        </a:p>
      </dgm:t>
    </dgm:pt>
    <dgm:pt modelId="{64A7EC56-C92E-41F6-9581-6B179BAF31AE}" type="pres">
      <dgm:prSet presAssocID="{2B47FF66-7A93-4654-ACA5-02DEF3F7D254}" presName="pictRect" presStyleLbl="node1" presStyleIdx="1" presStyleCnt="4" custLinFactNeighborX="4285" custLinFactNeighborY="27038"/>
      <dgm:spPr/>
      <dgm:t>
        <a:bodyPr/>
        <a:lstStyle/>
        <a:p>
          <a:endParaRPr lang="ru-RU"/>
        </a:p>
      </dgm:t>
    </dgm:pt>
    <dgm:pt modelId="{1582154B-AEC7-459D-B78E-296B3D0288F8}" type="pres">
      <dgm:prSet presAssocID="{2B47FF66-7A93-4654-ACA5-02DEF3F7D254}" presName="textRect" presStyleLbl="revTx" presStyleIdx="1" presStyleCnt="4" custLinFactNeighborX="4285" custLinFactNeighborY="-42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76E55-8CB8-4DF1-9387-A201A527DA4D}" type="pres">
      <dgm:prSet presAssocID="{22F8C46B-6E2D-4762-B0C4-88B73F75959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F202E348-DF4E-49AE-891F-A09EC2BBE734}" type="pres">
      <dgm:prSet presAssocID="{319AC92D-7FEF-403E-8187-547890DA2392}" presName="compNode" presStyleCnt="0"/>
      <dgm:spPr/>
      <dgm:t>
        <a:bodyPr/>
        <a:lstStyle/>
        <a:p>
          <a:endParaRPr lang="ru-RU"/>
        </a:p>
      </dgm:t>
    </dgm:pt>
    <dgm:pt modelId="{FB9407D5-4C46-44B0-AAD1-A2965C5C2ACC}" type="pres">
      <dgm:prSet presAssocID="{319AC92D-7FEF-403E-8187-547890DA2392}" presName="pictRect" presStyleLbl="node1" presStyleIdx="2" presStyleCnt="4" custLinFactNeighborX="19530" custLinFactNeighborY="40672"/>
      <dgm:spPr/>
      <dgm:t>
        <a:bodyPr/>
        <a:lstStyle/>
        <a:p>
          <a:endParaRPr lang="ru-RU"/>
        </a:p>
      </dgm:t>
    </dgm:pt>
    <dgm:pt modelId="{95E0D230-07B3-4351-A784-5B65AF497BAB}" type="pres">
      <dgm:prSet presAssocID="{319AC92D-7FEF-403E-8187-547890DA2392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5F294D-2ECE-4EB7-BFF7-94BEA9E14072}" type="pres">
      <dgm:prSet presAssocID="{E94F62FD-AF5F-44C8-B877-D1CD5186EF0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EFCFEDC-BDDA-4C17-851F-113A6A263663}" type="pres">
      <dgm:prSet presAssocID="{3BD9CE2F-9CFE-4ACC-A2B7-BCE0AE5F59EA}" presName="compNode" presStyleCnt="0"/>
      <dgm:spPr/>
    </dgm:pt>
    <dgm:pt modelId="{1E941DD3-6C9E-4463-AF9A-9586923B69E5}" type="pres">
      <dgm:prSet presAssocID="{3BD9CE2F-9CFE-4ACC-A2B7-BCE0AE5F59EA}" presName="pictRect" presStyleLbl="node1" presStyleIdx="3" presStyleCnt="4" custLinFactY="-41322" custLinFactNeighborX="7417" custLinFactNeighborY="-100000"/>
      <dgm:spPr/>
    </dgm:pt>
    <dgm:pt modelId="{0749A2E1-E254-46F8-963F-72320F46623C}" type="pres">
      <dgm:prSet presAssocID="{3BD9CE2F-9CFE-4ACC-A2B7-BCE0AE5F59EA}" presName="textRect" presStyleLbl="revTx" presStyleIdx="3" presStyleCnt="4" custLinFactY="-61210" custLinFactNeighborX="-374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8DE818-21FC-4DCD-8728-01FDFF22A6CF}" type="presOf" srcId="{319AC92D-7FEF-403E-8187-547890DA2392}" destId="{95E0D230-07B3-4351-A784-5B65AF497BAB}" srcOrd="0" destOrd="0" presId="urn:microsoft.com/office/officeart/2005/8/layout/pList1#1"/>
    <dgm:cxn modelId="{06D38CB4-3CEF-4587-82A3-800424D3B181}" type="presOf" srcId="{22F8C46B-6E2D-4762-B0C4-88B73F75959D}" destId="{B3E76E55-8CB8-4DF1-9387-A201A527DA4D}" srcOrd="0" destOrd="0" presId="urn:microsoft.com/office/officeart/2005/8/layout/pList1#1"/>
    <dgm:cxn modelId="{193776B5-876A-42F5-8905-BEA4819B7D9A}" type="presOf" srcId="{09A287EA-D01E-45F0-ADCA-F5F241632BB7}" destId="{9FB64219-708E-4049-AC21-4A50693506E5}" srcOrd="0" destOrd="0" presId="urn:microsoft.com/office/officeart/2005/8/layout/pList1#1"/>
    <dgm:cxn modelId="{94FE0A45-0EFB-4341-BDF8-2FAE448F69E5}" type="presOf" srcId="{2B47FF66-7A93-4654-ACA5-02DEF3F7D254}" destId="{1582154B-AEC7-459D-B78E-296B3D0288F8}" srcOrd="0" destOrd="0" presId="urn:microsoft.com/office/officeart/2005/8/layout/pList1#1"/>
    <dgm:cxn modelId="{7F941A11-F3D4-4CDD-B3D8-70469FF851CB}" srcId="{09A287EA-D01E-45F0-ADCA-F5F241632BB7}" destId="{40DA1327-9F3A-4961-8552-FB62F4C73782}" srcOrd="0" destOrd="0" parTransId="{F6699CD2-D9F0-4799-A4BF-599AC63E1150}" sibTransId="{3528031C-9A17-4DA1-9950-3B043BE30BDE}"/>
    <dgm:cxn modelId="{9F0FC2C5-8AE6-47E8-B509-A9FBD553EEA5}" type="presOf" srcId="{3528031C-9A17-4DA1-9950-3B043BE30BDE}" destId="{FA86878F-0B93-488B-8029-6EAD585ED275}" srcOrd="0" destOrd="0" presId="urn:microsoft.com/office/officeart/2005/8/layout/pList1#1"/>
    <dgm:cxn modelId="{4924BDBE-06B2-45F6-8617-F21DEF4382AA}" srcId="{09A287EA-D01E-45F0-ADCA-F5F241632BB7}" destId="{3BD9CE2F-9CFE-4ACC-A2B7-BCE0AE5F59EA}" srcOrd="3" destOrd="0" parTransId="{28E187DE-EBC8-47F3-9387-C3A7AB064EB7}" sibTransId="{B59B3494-C96F-4DF7-9721-048354C0138E}"/>
    <dgm:cxn modelId="{C801BF69-7034-47FA-AC79-8BE27986BC24}" type="presOf" srcId="{E94F62FD-AF5F-44C8-B877-D1CD5186EF0C}" destId="{7E5F294D-2ECE-4EB7-BFF7-94BEA9E14072}" srcOrd="0" destOrd="0" presId="urn:microsoft.com/office/officeart/2005/8/layout/pList1#1"/>
    <dgm:cxn modelId="{7A862669-5AA3-4D55-B3D4-C14F34D3016B}" srcId="{09A287EA-D01E-45F0-ADCA-F5F241632BB7}" destId="{319AC92D-7FEF-403E-8187-547890DA2392}" srcOrd="2" destOrd="0" parTransId="{91778DA0-2ED4-4ABA-80A9-FA9F62C3B827}" sibTransId="{E94F62FD-AF5F-44C8-B877-D1CD5186EF0C}"/>
    <dgm:cxn modelId="{E441CD96-7280-404B-BE93-FDC472847FB4}" type="presOf" srcId="{3BD9CE2F-9CFE-4ACC-A2B7-BCE0AE5F59EA}" destId="{0749A2E1-E254-46F8-963F-72320F46623C}" srcOrd="0" destOrd="0" presId="urn:microsoft.com/office/officeart/2005/8/layout/pList1#1"/>
    <dgm:cxn modelId="{D69F8F6C-DA03-40BF-8737-20E1208BB111}" srcId="{09A287EA-D01E-45F0-ADCA-F5F241632BB7}" destId="{2B47FF66-7A93-4654-ACA5-02DEF3F7D254}" srcOrd="1" destOrd="0" parTransId="{88A879B7-C80B-4134-AEFE-26A4EB1A52B6}" sibTransId="{22F8C46B-6E2D-4762-B0C4-88B73F75959D}"/>
    <dgm:cxn modelId="{04BDE098-802A-495F-9E68-20921CD98151}" type="presOf" srcId="{40DA1327-9F3A-4961-8552-FB62F4C73782}" destId="{BD931CDE-5A79-43E1-AF4F-CFAEC37B5FEE}" srcOrd="0" destOrd="0" presId="urn:microsoft.com/office/officeart/2005/8/layout/pList1#1"/>
    <dgm:cxn modelId="{9C0C4C2A-7B60-451B-A843-ABFA479E8EE9}" type="presParOf" srcId="{9FB64219-708E-4049-AC21-4A50693506E5}" destId="{1DEF2AE4-5C92-40D8-8CDD-9F25772EBF25}" srcOrd="0" destOrd="0" presId="urn:microsoft.com/office/officeart/2005/8/layout/pList1#1"/>
    <dgm:cxn modelId="{757C5667-AEF5-47C1-8541-1162F05E2099}" type="presParOf" srcId="{1DEF2AE4-5C92-40D8-8CDD-9F25772EBF25}" destId="{8617DF86-E5AB-44C9-9F20-75FF846720F2}" srcOrd="0" destOrd="0" presId="urn:microsoft.com/office/officeart/2005/8/layout/pList1#1"/>
    <dgm:cxn modelId="{665A1E90-FF4E-4D48-8D86-D90504908301}" type="presParOf" srcId="{1DEF2AE4-5C92-40D8-8CDD-9F25772EBF25}" destId="{BD931CDE-5A79-43E1-AF4F-CFAEC37B5FEE}" srcOrd="1" destOrd="0" presId="urn:microsoft.com/office/officeart/2005/8/layout/pList1#1"/>
    <dgm:cxn modelId="{AED05E0B-7A6A-48CE-9F34-6FB1D6959BC2}" type="presParOf" srcId="{9FB64219-708E-4049-AC21-4A50693506E5}" destId="{FA86878F-0B93-488B-8029-6EAD585ED275}" srcOrd="1" destOrd="0" presId="urn:microsoft.com/office/officeart/2005/8/layout/pList1#1"/>
    <dgm:cxn modelId="{2CF2EEE5-E11B-4EFA-A1B5-4AE72DFDECCB}" type="presParOf" srcId="{9FB64219-708E-4049-AC21-4A50693506E5}" destId="{B306EB08-49AD-41DA-9536-9315B0037274}" srcOrd="2" destOrd="0" presId="urn:microsoft.com/office/officeart/2005/8/layout/pList1#1"/>
    <dgm:cxn modelId="{46D4ACDF-F65D-4F96-89E7-36F50F008082}" type="presParOf" srcId="{B306EB08-49AD-41DA-9536-9315B0037274}" destId="{64A7EC56-C92E-41F6-9581-6B179BAF31AE}" srcOrd="0" destOrd="0" presId="urn:microsoft.com/office/officeart/2005/8/layout/pList1#1"/>
    <dgm:cxn modelId="{5FCC9255-DBA5-4CF5-9138-8116F67183C2}" type="presParOf" srcId="{B306EB08-49AD-41DA-9536-9315B0037274}" destId="{1582154B-AEC7-459D-B78E-296B3D0288F8}" srcOrd="1" destOrd="0" presId="urn:microsoft.com/office/officeart/2005/8/layout/pList1#1"/>
    <dgm:cxn modelId="{0ED8062D-F612-4C6F-AAD7-CB45327710C1}" type="presParOf" srcId="{9FB64219-708E-4049-AC21-4A50693506E5}" destId="{B3E76E55-8CB8-4DF1-9387-A201A527DA4D}" srcOrd="3" destOrd="0" presId="urn:microsoft.com/office/officeart/2005/8/layout/pList1#1"/>
    <dgm:cxn modelId="{0F54F1BB-469F-48D5-9173-A71BF77FA4E6}" type="presParOf" srcId="{9FB64219-708E-4049-AC21-4A50693506E5}" destId="{F202E348-DF4E-49AE-891F-A09EC2BBE734}" srcOrd="4" destOrd="0" presId="urn:microsoft.com/office/officeart/2005/8/layout/pList1#1"/>
    <dgm:cxn modelId="{CB518BBC-17F7-4A96-89D2-198DBF83C387}" type="presParOf" srcId="{F202E348-DF4E-49AE-891F-A09EC2BBE734}" destId="{FB9407D5-4C46-44B0-AAD1-A2965C5C2ACC}" srcOrd="0" destOrd="0" presId="urn:microsoft.com/office/officeart/2005/8/layout/pList1#1"/>
    <dgm:cxn modelId="{C36F06BF-D0D8-4A56-8DCE-8DFD41F8EB49}" type="presParOf" srcId="{F202E348-DF4E-49AE-891F-A09EC2BBE734}" destId="{95E0D230-07B3-4351-A784-5B65AF497BAB}" srcOrd="1" destOrd="0" presId="urn:microsoft.com/office/officeart/2005/8/layout/pList1#1"/>
    <dgm:cxn modelId="{4AF48A43-9399-4B74-90D6-69E5B962B7CE}" type="presParOf" srcId="{9FB64219-708E-4049-AC21-4A50693506E5}" destId="{7E5F294D-2ECE-4EB7-BFF7-94BEA9E14072}" srcOrd="5" destOrd="0" presId="urn:microsoft.com/office/officeart/2005/8/layout/pList1#1"/>
    <dgm:cxn modelId="{D1B08A18-5ADA-4854-9239-7B357BCEAD0C}" type="presParOf" srcId="{9FB64219-708E-4049-AC21-4A50693506E5}" destId="{6EFCFEDC-BDDA-4C17-851F-113A6A263663}" srcOrd="6" destOrd="0" presId="urn:microsoft.com/office/officeart/2005/8/layout/pList1#1"/>
    <dgm:cxn modelId="{4014538F-A8A8-4D8A-ABF8-5D26FE3AFD6E}" type="presParOf" srcId="{6EFCFEDC-BDDA-4C17-851F-113A6A263663}" destId="{1E941DD3-6C9E-4463-AF9A-9586923B69E5}" srcOrd="0" destOrd="0" presId="urn:microsoft.com/office/officeart/2005/8/layout/pList1#1"/>
    <dgm:cxn modelId="{05B1CD49-F7D0-4F03-928F-F03C3087BDE6}" type="presParOf" srcId="{6EFCFEDC-BDDA-4C17-851F-113A6A263663}" destId="{0749A2E1-E254-46F8-963F-72320F46623C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94CBF4-D438-4B57-8054-847AA2B6D40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47EE80-AC4C-4285-9878-50DA1DFA1C4B}">
      <dgm:prSet phldrT="[Текст]" custT="1"/>
      <dgm:spPr>
        <a:solidFill>
          <a:srgbClr val="7030A0"/>
        </a:solidFill>
      </dgm:spPr>
      <dgm:t>
        <a:bodyPr/>
        <a:lstStyle/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Новороговского сельского поселения «Обеспечение общественного порядка и противодействие преступности»</a:t>
          </a:r>
        </a:p>
        <a:p>
          <a:pPr algn="ctr"/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год- 8,0 тыс.рублей , 2027 год- 10,0 тыс.руб.,  2028 год- 10,0 тыс.руб.</a:t>
          </a:r>
          <a:endParaRPr lang="ru-RU" sz="1400" b="1" dirty="0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4FC2D5C-0555-4A9B-8B75-FC45D6C38FB4}" type="parTrans" cxnId="{CF098E0D-6063-45CB-A788-AD86E91ACE12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D0562C77-C020-4024-BE3C-BBA00B3B60E5}" type="sibTrans" cxnId="{CF098E0D-6063-45CB-A788-AD86E91ACE12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2C6081BF-C08F-4270-9451-72E2AD203970}">
      <dgm:prSet phldrT="[Текст]" custT="1"/>
      <dgm:spPr>
        <a:solidFill>
          <a:srgbClr val="7030A0"/>
        </a:solidFill>
      </dgm:spPr>
      <dgm:t>
        <a:bodyPr/>
        <a:lstStyle/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 Новороговского сельского поселения «Участие в предупреждении и ликвидации последствий чрезвычайных ситуаций, обеспечение первичных мер пожарной безопасности и безопасности людей на водных объектах на территории Новороговского сельского поселения»</a:t>
          </a:r>
        </a:p>
        <a:p>
          <a:pPr algn="ctr"/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 23,0 тыс.рублей , 2027 год- 28,0 тыс.руб.,  2028 год- 38,0 тыс.руб.</a:t>
          </a:r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6F68570-2705-43BB-B6C2-D4B369BFD3BE}" type="sibTrans" cxnId="{0272683C-DCC3-45B5-9E01-40F3CFE4E004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788EA90E-EDB2-4676-B883-4DE3BBA5BB6C}" type="parTrans" cxnId="{0272683C-DCC3-45B5-9E01-40F3CFE4E004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FB126002-9FCD-480D-8CEE-3CCA3A647357}">
      <dgm:prSet phldrT="[Текст]" custT="1"/>
      <dgm:spPr>
        <a:solidFill>
          <a:srgbClr val="7030A0"/>
        </a:solidFill>
      </dgm:spPr>
      <dgm:t>
        <a:bodyPr/>
        <a:lstStyle/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 </a:t>
          </a:r>
          <a:r>
            <a:rPr lang="ru-RU" sz="1400" b="1" dirty="0" err="1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Новороговского</a:t>
          </a:r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 сельского поселения «Развитие культуры»</a:t>
          </a:r>
        </a:p>
        <a:p>
          <a:pPr algn="ctr"/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год- 2787,9 тыс.рублей , 2027 год- 2300,0 тыс.руб.,  2028 год- 2196,5 тыс.руб.</a:t>
          </a:r>
        </a:p>
        <a:p>
          <a:pPr algn="ctr"/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0EE41B-353A-419F-9764-75EE28496F92}" type="parTrans" cxnId="{A33A2042-32D8-42C9-AFF4-D152F4C57B8D}">
      <dgm:prSet/>
      <dgm:spPr/>
      <dgm:t>
        <a:bodyPr/>
        <a:lstStyle/>
        <a:p>
          <a:endParaRPr lang="ru-RU"/>
        </a:p>
      </dgm:t>
    </dgm:pt>
    <dgm:pt modelId="{BE3859D8-7F0A-4102-8D98-572C7B4C232F}" type="sibTrans" cxnId="{A33A2042-32D8-42C9-AFF4-D152F4C57B8D}">
      <dgm:prSet/>
      <dgm:spPr/>
      <dgm:t>
        <a:bodyPr/>
        <a:lstStyle/>
        <a:p>
          <a:endParaRPr lang="ru-RU"/>
        </a:p>
      </dgm:t>
    </dgm:pt>
    <dgm:pt modelId="{9E89431A-5790-4362-B897-88DEFE31C5D7}" type="pres">
      <dgm:prSet presAssocID="{5594CBF4-D438-4B57-8054-847AA2B6D4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8F3151-79CE-41FB-8E67-46DDC9D82D5E}" type="pres">
      <dgm:prSet presAssocID="{C947EE80-AC4C-4285-9878-50DA1DFA1C4B}" presName="parentText" presStyleLbl="node1" presStyleIdx="0" presStyleCnt="3" custScaleY="129540" custLinFactY="-64526" custLinFactNeighborX="-4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0B115-CBD8-462B-B8D8-0EBA6866FE24}" type="pres">
      <dgm:prSet presAssocID="{D0562C77-C020-4024-BE3C-BBA00B3B60E5}" presName="spacer" presStyleCnt="0"/>
      <dgm:spPr/>
    </dgm:pt>
    <dgm:pt modelId="{B15BB280-5CA6-4C93-BAB5-8E6691D79A1A}" type="pres">
      <dgm:prSet presAssocID="{2C6081BF-C08F-4270-9451-72E2AD203970}" presName="parentText" presStyleLbl="node1" presStyleIdx="1" presStyleCnt="3" custScaleY="123074" custLinFactY="-270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128ED-43D9-45B5-B902-D908FFC2BF74}" type="pres">
      <dgm:prSet presAssocID="{D6F68570-2705-43BB-B6C2-D4B369BFD3BE}" presName="spacer" presStyleCnt="0"/>
      <dgm:spPr/>
    </dgm:pt>
    <dgm:pt modelId="{9B1F62FB-0C13-43ED-A4D1-E1B7B2C4F8DB}" type="pres">
      <dgm:prSet presAssocID="{FB126002-9FCD-480D-8CEE-3CCA3A647357}" presName="parentText" presStyleLbl="node1" presStyleIdx="2" presStyleCnt="3" custScaleY="132184" custLinFactY="-691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49A9A5-641E-4452-B23B-FC5F55B92DB3}" type="presOf" srcId="{5594CBF4-D438-4B57-8054-847AA2B6D40A}" destId="{9E89431A-5790-4362-B897-88DEFE31C5D7}" srcOrd="0" destOrd="0" presId="urn:microsoft.com/office/officeart/2005/8/layout/vList2"/>
    <dgm:cxn modelId="{3193FA2B-747D-4FA4-A8FA-DAF6DD799723}" type="presOf" srcId="{C947EE80-AC4C-4285-9878-50DA1DFA1C4B}" destId="{A18F3151-79CE-41FB-8E67-46DDC9D82D5E}" srcOrd="0" destOrd="0" presId="urn:microsoft.com/office/officeart/2005/8/layout/vList2"/>
    <dgm:cxn modelId="{92ECF38B-CDFD-402B-881D-13C8439F712F}" type="presOf" srcId="{FB126002-9FCD-480D-8CEE-3CCA3A647357}" destId="{9B1F62FB-0C13-43ED-A4D1-E1B7B2C4F8DB}" srcOrd="0" destOrd="0" presId="urn:microsoft.com/office/officeart/2005/8/layout/vList2"/>
    <dgm:cxn modelId="{CF098E0D-6063-45CB-A788-AD86E91ACE12}" srcId="{5594CBF4-D438-4B57-8054-847AA2B6D40A}" destId="{C947EE80-AC4C-4285-9878-50DA1DFA1C4B}" srcOrd="0" destOrd="0" parTransId="{74FC2D5C-0555-4A9B-8B75-FC45D6C38FB4}" sibTransId="{D0562C77-C020-4024-BE3C-BBA00B3B60E5}"/>
    <dgm:cxn modelId="{A33A2042-32D8-42C9-AFF4-D152F4C57B8D}" srcId="{5594CBF4-D438-4B57-8054-847AA2B6D40A}" destId="{FB126002-9FCD-480D-8CEE-3CCA3A647357}" srcOrd="2" destOrd="0" parTransId="{1C0EE41B-353A-419F-9764-75EE28496F92}" sibTransId="{BE3859D8-7F0A-4102-8D98-572C7B4C232F}"/>
    <dgm:cxn modelId="{7818E96C-EB04-4934-9D09-F6E086FE8D14}" type="presOf" srcId="{2C6081BF-C08F-4270-9451-72E2AD203970}" destId="{B15BB280-5CA6-4C93-BAB5-8E6691D79A1A}" srcOrd="0" destOrd="0" presId="urn:microsoft.com/office/officeart/2005/8/layout/vList2"/>
    <dgm:cxn modelId="{0272683C-DCC3-45B5-9E01-40F3CFE4E004}" srcId="{5594CBF4-D438-4B57-8054-847AA2B6D40A}" destId="{2C6081BF-C08F-4270-9451-72E2AD203970}" srcOrd="1" destOrd="0" parTransId="{788EA90E-EDB2-4676-B883-4DE3BBA5BB6C}" sibTransId="{D6F68570-2705-43BB-B6C2-D4B369BFD3BE}"/>
    <dgm:cxn modelId="{81B16E3C-A858-4A08-A2F7-32F02A06748C}" type="presParOf" srcId="{9E89431A-5790-4362-B897-88DEFE31C5D7}" destId="{A18F3151-79CE-41FB-8E67-46DDC9D82D5E}" srcOrd="0" destOrd="0" presId="urn:microsoft.com/office/officeart/2005/8/layout/vList2"/>
    <dgm:cxn modelId="{459E5CBF-C38C-43C4-9195-AEC5B86DBB28}" type="presParOf" srcId="{9E89431A-5790-4362-B897-88DEFE31C5D7}" destId="{ED70B115-CBD8-462B-B8D8-0EBA6866FE24}" srcOrd="1" destOrd="0" presId="urn:microsoft.com/office/officeart/2005/8/layout/vList2"/>
    <dgm:cxn modelId="{B59E1413-13EF-4D01-9AE0-B71DD705C7F8}" type="presParOf" srcId="{9E89431A-5790-4362-B897-88DEFE31C5D7}" destId="{B15BB280-5CA6-4C93-BAB5-8E6691D79A1A}" srcOrd="2" destOrd="0" presId="urn:microsoft.com/office/officeart/2005/8/layout/vList2"/>
    <dgm:cxn modelId="{D458D02A-3351-47CF-9BA0-077787564C57}" type="presParOf" srcId="{9E89431A-5790-4362-B897-88DEFE31C5D7}" destId="{4FA128ED-43D9-45B5-B902-D908FFC2BF74}" srcOrd="3" destOrd="0" presId="urn:microsoft.com/office/officeart/2005/8/layout/vList2"/>
    <dgm:cxn modelId="{DD795092-17C2-4768-9031-24DE23D48B5E}" type="presParOf" srcId="{9E89431A-5790-4362-B897-88DEFE31C5D7}" destId="{9B1F62FB-0C13-43ED-A4D1-E1B7B2C4F8D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5578C8-9407-403A-A700-8FB043ABD5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2A9666-2D7D-4C22-9DBD-E54FCEE3760B}">
      <dgm:prSet phldrT="[Текст]" custT="1"/>
      <dgm:spPr>
        <a:solidFill>
          <a:srgbClr val="7030A0"/>
        </a:solidFill>
      </dgm:spPr>
      <dgm:t>
        <a:bodyPr/>
        <a:lstStyle/>
        <a:p>
          <a:pPr algn="ctr"/>
          <a:endParaRPr lang="ru-RU" sz="1400" b="1" dirty="0" smtClean="0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 Новороговского сельского поселения </a:t>
          </a:r>
        </a:p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«Развитие физической культуры и спорта»</a:t>
          </a:r>
        </a:p>
        <a:p>
          <a:pPr algn="ctr"/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 0,0 тыс.рублей , 2027 год- 20,0 тыс.руб.,  2028 год- 20,0 тыс.руб. </a:t>
          </a:r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BE7BC8-CFB9-4945-A4F8-AB17047504EA}" type="sibTrans" cxnId="{9C7D0908-46AA-47C0-A236-555BC08B75DD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F39E582-0F6B-4951-81E5-219356597EBD}" type="parTrans" cxnId="{9C7D0908-46AA-47C0-A236-555BC08B75DD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1A3AED2C-95A5-400C-A0F7-0FDFB28D6505}">
      <dgm:prSet phldrT="[Текст]" custT="1"/>
      <dgm:spPr>
        <a:solidFill>
          <a:srgbClr val="7030A0"/>
        </a:solidFill>
      </dgm:spPr>
      <dgm:t>
        <a:bodyPr/>
        <a:lstStyle/>
        <a:p>
          <a:pPr algn="ctr"/>
          <a:endParaRPr lang="ru-RU" sz="1400" b="1" dirty="0" smtClean="0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 Новороговского сельского поселения</a:t>
          </a:r>
        </a:p>
        <a:p>
          <a:pPr algn="ctr"/>
          <a:r>
            <a:rPr lang="ru-RU" sz="14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«Муниципальная политика»</a:t>
          </a:r>
        </a:p>
        <a:p>
          <a:pPr algn="ctr"/>
          <a:r>
            <a: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год- 5816,4 тыс.рублей , 2027 год- 5097,8 тыс.руб.,  2028 год- 4544,7 тыс.руб.</a:t>
          </a:r>
          <a:endParaRPr lang="ru-RU" sz="14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DD0743-AFC2-45C0-8B46-953EEBA2632D}" type="sibTrans" cxnId="{DD725C06-8AD3-40EF-8980-4CA98B32AEEA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9B66D56-4F13-49D2-B2BF-3C1F499596EE}" type="parTrans" cxnId="{DD725C06-8AD3-40EF-8980-4CA98B32AEEA}">
      <dgm:prSet/>
      <dgm:spPr/>
      <dgm:t>
        <a:bodyPr/>
        <a:lstStyle/>
        <a:p>
          <a:pPr algn="ctr"/>
          <a:endParaRPr lang="ru-RU" sz="1400" b="1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89AA6EC0-B1F3-4AF9-B030-B7C753BF735E}">
      <dgm:prSet phldrT="[Текст]"/>
      <dgm:spPr>
        <a:solidFill>
          <a:srgbClr val="7030A0"/>
        </a:solidFill>
      </dgm:spPr>
      <dgm:t>
        <a:bodyPr/>
        <a:lstStyle/>
        <a:p>
          <a:pPr algn="l"/>
          <a:endParaRPr lang="ru-RU" b="1" dirty="0" smtClean="0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ru-RU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</a:t>
          </a:r>
          <a:r>
            <a:rPr lang="ru-RU" b="1" dirty="0" err="1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Новороговского</a:t>
          </a:r>
          <a:r>
            <a:rPr lang="ru-RU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 сельского поселения </a:t>
          </a:r>
        </a:p>
        <a:p>
          <a:pPr algn="ctr"/>
          <a:r>
            <a:rPr lang="ru-RU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«Управление муниципальными финансами и создание условий для эффективного управления муниципальными финансами»</a:t>
          </a:r>
        </a:p>
        <a:p>
          <a:pPr algn="ctr"/>
          <a:r>
            <a: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год- 46,6 тыс.рублей , 2027 год- 46,6 тыс. руб.,  2028 год- 46,6 тыс. руб.</a:t>
          </a:r>
          <a:endParaRPr lang="ru-RU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13C044C-23EE-4FCE-B04E-99DF6BF4FD2A}" type="parTrans" cxnId="{DF23C931-FFF3-4839-B31C-224C2D88C5DA}">
      <dgm:prSet/>
      <dgm:spPr/>
      <dgm:t>
        <a:bodyPr/>
        <a:lstStyle/>
        <a:p>
          <a:endParaRPr lang="ru-RU"/>
        </a:p>
      </dgm:t>
    </dgm:pt>
    <dgm:pt modelId="{34A19B5C-7332-4299-BEB2-BFC1D61BD281}" type="sibTrans" cxnId="{DF23C931-FFF3-4839-B31C-224C2D88C5DA}">
      <dgm:prSet/>
      <dgm:spPr/>
      <dgm:t>
        <a:bodyPr/>
        <a:lstStyle/>
        <a:p>
          <a:endParaRPr lang="ru-RU"/>
        </a:p>
      </dgm:t>
    </dgm:pt>
    <dgm:pt modelId="{425146CE-5EF8-4021-83EB-6D12996039F5}" type="pres">
      <dgm:prSet presAssocID="{A15578C8-9407-403A-A700-8FB043ABD5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E05648-8870-484A-B6B6-A172CCFCEDB2}" type="pres">
      <dgm:prSet presAssocID="{AD2A9666-2D7D-4C22-9DBD-E54FCEE3760B}" presName="parentText" presStyleLbl="node1" presStyleIdx="0" presStyleCnt="3" custScaleY="98122" custLinFactY="-100172" custLinFactNeighborX="-749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426704-BB67-4FDF-BED1-C4B173D85652}" type="pres">
      <dgm:prSet presAssocID="{DDBE7BC8-CFB9-4945-A4F8-AB17047504EA}" presName="spacer" presStyleCnt="0"/>
      <dgm:spPr/>
    </dgm:pt>
    <dgm:pt modelId="{E651B489-2768-4B7E-AF19-7051FA08872F}" type="pres">
      <dgm:prSet presAssocID="{1A3AED2C-95A5-400C-A0F7-0FDFB28D6505}" presName="parentText" presStyleLbl="node1" presStyleIdx="1" presStyleCnt="3" custScaleY="99698" custLinFactY="-1660" custLinFactNeighborX="1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70DF2E-D9ED-4510-91B3-9F2E3265789F}" type="pres">
      <dgm:prSet presAssocID="{0EDD0743-AFC2-45C0-8B46-953EEBA2632D}" presName="spacer" presStyleCnt="0"/>
      <dgm:spPr/>
    </dgm:pt>
    <dgm:pt modelId="{EFF7039A-FBAD-4D1B-9A58-EEA1D2ED31F0}" type="pres">
      <dgm:prSet presAssocID="{89AA6EC0-B1F3-4AF9-B030-B7C753BF735E}" presName="parentText" presStyleLbl="node1" presStyleIdx="2" presStyleCnt="3" custScaleY="89448" custLinFactNeighborX="-749" custLinFactNeighborY="-821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23C931-FFF3-4839-B31C-224C2D88C5DA}" srcId="{A15578C8-9407-403A-A700-8FB043ABD5AE}" destId="{89AA6EC0-B1F3-4AF9-B030-B7C753BF735E}" srcOrd="2" destOrd="0" parTransId="{613C044C-23EE-4FCE-B04E-99DF6BF4FD2A}" sibTransId="{34A19B5C-7332-4299-BEB2-BFC1D61BD281}"/>
    <dgm:cxn modelId="{DD725C06-8AD3-40EF-8980-4CA98B32AEEA}" srcId="{A15578C8-9407-403A-A700-8FB043ABD5AE}" destId="{1A3AED2C-95A5-400C-A0F7-0FDFB28D6505}" srcOrd="1" destOrd="0" parTransId="{59B66D56-4F13-49D2-B2BF-3C1F499596EE}" sibTransId="{0EDD0743-AFC2-45C0-8B46-953EEBA2632D}"/>
    <dgm:cxn modelId="{9C7D0908-46AA-47C0-A236-555BC08B75DD}" srcId="{A15578C8-9407-403A-A700-8FB043ABD5AE}" destId="{AD2A9666-2D7D-4C22-9DBD-E54FCEE3760B}" srcOrd="0" destOrd="0" parTransId="{BF39E582-0F6B-4951-81E5-219356597EBD}" sibTransId="{DDBE7BC8-CFB9-4945-A4F8-AB17047504EA}"/>
    <dgm:cxn modelId="{982D87D1-0AF4-4D3B-978E-0A1F305EE272}" type="presOf" srcId="{A15578C8-9407-403A-A700-8FB043ABD5AE}" destId="{425146CE-5EF8-4021-83EB-6D12996039F5}" srcOrd="0" destOrd="0" presId="urn:microsoft.com/office/officeart/2005/8/layout/vList2"/>
    <dgm:cxn modelId="{A80E13E9-341F-45D0-9732-CB1D9D158BDD}" type="presOf" srcId="{AD2A9666-2D7D-4C22-9DBD-E54FCEE3760B}" destId="{A2E05648-8870-484A-B6B6-A172CCFCEDB2}" srcOrd="0" destOrd="0" presId="urn:microsoft.com/office/officeart/2005/8/layout/vList2"/>
    <dgm:cxn modelId="{EE9E36C5-7436-41EE-814D-B56192F02DE7}" type="presOf" srcId="{89AA6EC0-B1F3-4AF9-B030-B7C753BF735E}" destId="{EFF7039A-FBAD-4D1B-9A58-EEA1D2ED31F0}" srcOrd="0" destOrd="0" presId="urn:microsoft.com/office/officeart/2005/8/layout/vList2"/>
    <dgm:cxn modelId="{7ADB286F-8083-4E3E-92B8-25488AE8BA0B}" type="presOf" srcId="{1A3AED2C-95A5-400C-A0F7-0FDFB28D6505}" destId="{E651B489-2768-4B7E-AF19-7051FA08872F}" srcOrd="0" destOrd="0" presId="urn:microsoft.com/office/officeart/2005/8/layout/vList2"/>
    <dgm:cxn modelId="{5FC04DFF-F522-4966-9D4D-35A77961EFF7}" type="presParOf" srcId="{425146CE-5EF8-4021-83EB-6D12996039F5}" destId="{A2E05648-8870-484A-B6B6-A172CCFCEDB2}" srcOrd="0" destOrd="0" presId="urn:microsoft.com/office/officeart/2005/8/layout/vList2"/>
    <dgm:cxn modelId="{D004F8E9-A6F4-4DA6-BCBB-5D5C843B71B0}" type="presParOf" srcId="{425146CE-5EF8-4021-83EB-6D12996039F5}" destId="{26426704-BB67-4FDF-BED1-C4B173D85652}" srcOrd="1" destOrd="0" presId="urn:microsoft.com/office/officeart/2005/8/layout/vList2"/>
    <dgm:cxn modelId="{D5B68F0E-71EF-4AA6-A072-092261F91921}" type="presParOf" srcId="{425146CE-5EF8-4021-83EB-6D12996039F5}" destId="{E651B489-2768-4B7E-AF19-7051FA08872F}" srcOrd="2" destOrd="0" presId="urn:microsoft.com/office/officeart/2005/8/layout/vList2"/>
    <dgm:cxn modelId="{647AF543-2C83-4837-A308-7B77D4483680}" type="presParOf" srcId="{425146CE-5EF8-4021-83EB-6D12996039F5}" destId="{4570DF2E-D9ED-4510-91B3-9F2E3265789F}" srcOrd="3" destOrd="0" presId="urn:microsoft.com/office/officeart/2005/8/layout/vList2"/>
    <dgm:cxn modelId="{8E74EECD-0181-4CF6-896B-B7A2981DAF74}" type="presParOf" srcId="{425146CE-5EF8-4021-83EB-6D12996039F5}" destId="{EFF7039A-FBAD-4D1B-9A58-EEA1D2ED31F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328723-CD99-4DCE-B83E-52E2BCD127E7}" type="doc">
      <dgm:prSet loTypeId="urn:microsoft.com/office/officeart/2005/8/layout/hierarchy4" loCatId="hierarchy" qsTypeId="urn:microsoft.com/office/officeart/2005/8/quickstyle/3d2" qsCatId="3D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3B2207A0-BA32-41FB-A231-E41D370C24EE}">
      <dgm:prSet phldrT="[Текст]" custT="1"/>
      <dgm:spPr>
        <a:gradFill rotWithShape="0">
          <a:gsLst>
            <a:gs pos="70000">
              <a:schemeClr val="accent3">
                <a:lumMod val="60000"/>
                <a:lumOff val="40000"/>
              </a:schemeClr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r>
            <a:rPr lang="ru-RU" sz="3000" b="1" cap="none" spc="0" dirty="0" smtClean="0">
              <a:ln/>
              <a:solidFill>
                <a:schemeClr val="accent1">
                  <a:lumMod val="75000"/>
                </a:schemeClr>
              </a:solidFill>
              <a:effectLst/>
            </a:rPr>
            <a:t>2026 год</a:t>
          </a:r>
        </a:p>
        <a:p>
          <a:r>
            <a:rPr lang="ru-RU" sz="3000" b="1" cap="none" spc="0" dirty="0" smtClean="0">
              <a:ln/>
              <a:solidFill>
                <a:srgbClr val="FF0000"/>
              </a:solidFill>
              <a:effectLst/>
            </a:rPr>
            <a:t>2787,9 тыс.рублей</a:t>
          </a:r>
          <a:endParaRPr lang="ru-RU" sz="3000" b="1" cap="none" spc="0" dirty="0">
            <a:ln/>
            <a:solidFill>
              <a:srgbClr val="FF0000"/>
            </a:solidFill>
            <a:effectLst/>
          </a:endParaRPr>
        </a:p>
      </dgm:t>
    </dgm:pt>
    <dgm:pt modelId="{EBD80807-E963-4FE9-82BF-EE048DEBC206}" type="parTrans" cxnId="{6049C5EF-0214-4BD6-B38F-FD3C24822CBE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1F448D85-C435-4C0A-A359-DF937790A3A0}" type="sibTrans" cxnId="{6049C5EF-0214-4BD6-B38F-FD3C24822CBE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B81639A9-2E2C-42AC-8A77-430C949175EE}">
      <dgm:prSet phldrT="[Текст]"/>
      <dgm:spPr>
        <a:gradFill rotWithShape="0">
          <a:gsLst>
            <a:gs pos="70000">
              <a:schemeClr val="accent3">
                <a:lumMod val="60000"/>
                <a:lumOff val="40000"/>
              </a:schemeClr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r>
            <a:rPr lang="ru-RU" b="1" cap="none" spc="0" dirty="0" smtClean="0">
              <a:ln/>
              <a:solidFill>
                <a:schemeClr val="accent1">
                  <a:lumMod val="75000"/>
                </a:schemeClr>
              </a:solidFill>
              <a:effectLst/>
            </a:rPr>
            <a:t>2027 год</a:t>
          </a:r>
        </a:p>
        <a:p>
          <a:r>
            <a:rPr lang="ru-RU" b="1" cap="none" spc="0" dirty="0" smtClean="0">
              <a:ln/>
              <a:solidFill>
                <a:srgbClr val="FF0000"/>
              </a:solidFill>
              <a:effectLst/>
            </a:rPr>
            <a:t>2300,0 тыс.рублей</a:t>
          </a:r>
          <a:endParaRPr lang="ru-RU" b="1" cap="none" spc="0" dirty="0">
            <a:ln/>
            <a:solidFill>
              <a:srgbClr val="FF0000"/>
            </a:solidFill>
            <a:effectLst/>
          </a:endParaRPr>
        </a:p>
      </dgm:t>
    </dgm:pt>
    <dgm:pt modelId="{BB7901B5-74D1-4176-9D95-00AE341DB2F6}" type="parTrans" cxnId="{BCE3C06C-B972-45BC-8992-32BFF9CCF4BF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51A3CAB0-53A6-4D5F-8D3B-58A9ADE115FA}" type="sibTrans" cxnId="{BCE3C06C-B972-45BC-8992-32BFF9CCF4BF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97F21A15-729B-4EA0-AA87-99BAE5C0404E}">
      <dgm:prSet phldrT="[Текст]"/>
      <dgm:spPr>
        <a:gradFill rotWithShape="0">
          <a:gsLst>
            <a:gs pos="70000">
              <a:schemeClr val="accent3">
                <a:lumMod val="60000"/>
                <a:lumOff val="40000"/>
              </a:schemeClr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r>
            <a:rPr lang="ru-RU" b="1" cap="none" spc="0" dirty="0" smtClean="0">
              <a:ln/>
              <a:solidFill>
                <a:schemeClr val="accent1">
                  <a:lumMod val="75000"/>
                </a:schemeClr>
              </a:solidFill>
              <a:effectLst/>
            </a:rPr>
            <a:t>2028 год</a:t>
          </a:r>
        </a:p>
        <a:p>
          <a:r>
            <a:rPr lang="ru-RU" b="1" cap="none" spc="0" dirty="0" smtClean="0">
              <a:ln/>
              <a:solidFill>
                <a:srgbClr val="FF0000"/>
              </a:solidFill>
              <a:effectLst/>
            </a:rPr>
            <a:t>2196,5 тыс.рублей</a:t>
          </a:r>
          <a:endParaRPr lang="ru-RU" b="1" cap="none" spc="0" dirty="0">
            <a:ln/>
            <a:solidFill>
              <a:srgbClr val="FF0000"/>
            </a:solidFill>
            <a:effectLst/>
          </a:endParaRPr>
        </a:p>
      </dgm:t>
    </dgm:pt>
    <dgm:pt modelId="{BA8FB573-940F-42F8-9064-139F80811691}" type="parTrans" cxnId="{7D19A1AD-0E79-4E91-8023-9712A9D7575D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90564BC2-7962-4FDD-9932-3745D6C8F3F6}" type="sibTrans" cxnId="{7D19A1AD-0E79-4E91-8023-9712A9D7575D}">
      <dgm:prSet/>
      <dgm:spPr/>
      <dgm:t>
        <a:bodyPr/>
        <a:lstStyle/>
        <a:p>
          <a:endParaRPr lang="ru-RU" b="1" cap="none" spc="0">
            <a:ln/>
            <a:solidFill>
              <a:schemeClr val="accent3"/>
            </a:solidFill>
            <a:effectLst/>
          </a:endParaRPr>
        </a:p>
      </dgm:t>
    </dgm:pt>
    <dgm:pt modelId="{DFA52BB6-7E59-456C-ABBA-7C9C6A3313B4}" type="pres">
      <dgm:prSet presAssocID="{F4328723-CD99-4DCE-B83E-52E2BCD127E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9700E6A-EDE5-4BAA-A54D-D5E157610F87}" type="pres">
      <dgm:prSet presAssocID="{3B2207A0-BA32-41FB-A231-E41D370C24EE}" presName="vertOne" presStyleCnt="0"/>
      <dgm:spPr/>
    </dgm:pt>
    <dgm:pt modelId="{99364527-AD28-47B5-A262-3252A86B55E3}" type="pres">
      <dgm:prSet presAssocID="{3B2207A0-BA32-41FB-A231-E41D370C24E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203556-ADEC-4175-AAE3-2ACF863C070F}" type="pres">
      <dgm:prSet presAssocID="{3B2207A0-BA32-41FB-A231-E41D370C24EE}" presName="parTransOne" presStyleCnt="0"/>
      <dgm:spPr/>
    </dgm:pt>
    <dgm:pt modelId="{6096CBB1-D5CF-475D-BAE2-4F32BAD7DF2C}" type="pres">
      <dgm:prSet presAssocID="{3B2207A0-BA32-41FB-A231-E41D370C24EE}" presName="horzOne" presStyleCnt="0"/>
      <dgm:spPr/>
    </dgm:pt>
    <dgm:pt modelId="{EF516F70-5CB5-4229-BCF6-6E3A68FB3512}" type="pres">
      <dgm:prSet presAssocID="{B81639A9-2E2C-42AC-8A77-430C949175EE}" presName="vertTwo" presStyleCnt="0"/>
      <dgm:spPr/>
    </dgm:pt>
    <dgm:pt modelId="{5EE35BD3-9CDB-4590-8B5C-B15FF03ED85F}" type="pres">
      <dgm:prSet presAssocID="{B81639A9-2E2C-42AC-8A77-430C949175E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09739C-731D-461D-B02B-3629D60CA70A}" type="pres">
      <dgm:prSet presAssocID="{B81639A9-2E2C-42AC-8A77-430C949175EE}" presName="horzTwo" presStyleCnt="0"/>
      <dgm:spPr/>
    </dgm:pt>
    <dgm:pt modelId="{67974D9E-70D5-4C9D-AE2B-906E19BCBD59}" type="pres">
      <dgm:prSet presAssocID="{51A3CAB0-53A6-4D5F-8D3B-58A9ADE115FA}" presName="sibSpaceTwo" presStyleCnt="0"/>
      <dgm:spPr/>
    </dgm:pt>
    <dgm:pt modelId="{73DE50FB-27C7-4C2A-AE33-C4EBC143D116}" type="pres">
      <dgm:prSet presAssocID="{97F21A15-729B-4EA0-AA87-99BAE5C0404E}" presName="vertTwo" presStyleCnt="0"/>
      <dgm:spPr/>
    </dgm:pt>
    <dgm:pt modelId="{511211BE-3A7A-4FDA-ABC1-75A75459D17F}" type="pres">
      <dgm:prSet presAssocID="{97F21A15-729B-4EA0-AA87-99BAE5C0404E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67792A-757D-463D-B0A3-5AC926F79A11}" type="pres">
      <dgm:prSet presAssocID="{97F21A15-729B-4EA0-AA87-99BAE5C0404E}" presName="horzTwo" presStyleCnt="0"/>
      <dgm:spPr/>
    </dgm:pt>
  </dgm:ptLst>
  <dgm:cxnLst>
    <dgm:cxn modelId="{CD7E0E82-2399-498C-9210-FD02704F6064}" type="presOf" srcId="{97F21A15-729B-4EA0-AA87-99BAE5C0404E}" destId="{511211BE-3A7A-4FDA-ABC1-75A75459D17F}" srcOrd="0" destOrd="0" presId="urn:microsoft.com/office/officeart/2005/8/layout/hierarchy4"/>
    <dgm:cxn modelId="{ED12A73A-DD62-4539-A61A-B3E2C082825C}" type="presOf" srcId="{3B2207A0-BA32-41FB-A231-E41D370C24EE}" destId="{99364527-AD28-47B5-A262-3252A86B55E3}" srcOrd="0" destOrd="0" presId="urn:microsoft.com/office/officeart/2005/8/layout/hierarchy4"/>
    <dgm:cxn modelId="{D237E172-DD2E-4295-877A-93D0B81BD2FD}" type="presOf" srcId="{F4328723-CD99-4DCE-B83E-52E2BCD127E7}" destId="{DFA52BB6-7E59-456C-ABBA-7C9C6A3313B4}" srcOrd="0" destOrd="0" presId="urn:microsoft.com/office/officeart/2005/8/layout/hierarchy4"/>
    <dgm:cxn modelId="{6049C5EF-0214-4BD6-B38F-FD3C24822CBE}" srcId="{F4328723-CD99-4DCE-B83E-52E2BCD127E7}" destId="{3B2207A0-BA32-41FB-A231-E41D370C24EE}" srcOrd="0" destOrd="0" parTransId="{EBD80807-E963-4FE9-82BF-EE048DEBC206}" sibTransId="{1F448D85-C435-4C0A-A359-DF937790A3A0}"/>
    <dgm:cxn modelId="{07A6C18A-0188-4CC0-A14C-1198E34F92EF}" type="presOf" srcId="{B81639A9-2E2C-42AC-8A77-430C949175EE}" destId="{5EE35BD3-9CDB-4590-8B5C-B15FF03ED85F}" srcOrd="0" destOrd="0" presId="urn:microsoft.com/office/officeart/2005/8/layout/hierarchy4"/>
    <dgm:cxn modelId="{7D19A1AD-0E79-4E91-8023-9712A9D7575D}" srcId="{3B2207A0-BA32-41FB-A231-E41D370C24EE}" destId="{97F21A15-729B-4EA0-AA87-99BAE5C0404E}" srcOrd="1" destOrd="0" parTransId="{BA8FB573-940F-42F8-9064-139F80811691}" sibTransId="{90564BC2-7962-4FDD-9932-3745D6C8F3F6}"/>
    <dgm:cxn modelId="{BCE3C06C-B972-45BC-8992-32BFF9CCF4BF}" srcId="{3B2207A0-BA32-41FB-A231-E41D370C24EE}" destId="{B81639A9-2E2C-42AC-8A77-430C949175EE}" srcOrd="0" destOrd="0" parTransId="{BB7901B5-74D1-4176-9D95-00AE341DB2F6}" sibTransId="{51A3CAB0-53A6-4D5F-8D3B-58A9ADE115FA}"/>
    <dgm:cxn modelId="{F55EBD05-A5E8-42EF-B660-89478AED3477}" type="presParOf" srcId="{DFA52BB6-7E59-456C-ABBA-7C9C6A3313B4}" destId="{F9700E6A-EDE5-4BAA-A54D-D5E157610F87}" srcOrd="0" destOrd="0" presId="urn:microsoft.com/office/officeart/2005/8/layout/hierarchy4"/>
    <dgm:cxn modelId="{E7AC6715-A431-4FCF-8BD9-D2F17E180F6F}" type="presParOf" srcId="{F9700E6A-EDE5-4BAA-A54D-D5E157610F87}" destId="{99364527-AD28-47B5-A262-3252A86B55E3}" srcOrd="0" destOrd="0" presId="urn:microsoft.com/office/officeart/2005/8/layout/hierarchy4"/>
    <dgm:cxn modelId="{786D4DA5-B45C-42E2-8B6F-E2C3DAD9E3FA}" type="presParOf" srcId="{F9700E6A-EDE5-4BAA-A54D-D5E157610F87}" destId="{7F203556-ADEC-4175-AAE3-2ACF863C070F}" srcOrd="1" destOrd="0" presId="urn:microsoft.com/office/officeart/2005/8/layout/hierarchy4"/>
    <dgm:cxn modelId="{0A320503-1FED-4719-AF46-F2958F5BFEDD}" type="presParOf" srcId="{F9700E6A-EDE5-4BAA-A54D-D5E157610F87}" destId="{6096CBB1-D5CF-475D-BAE2-4F32BAD7DF2C}" srcOrd="2" destOrd="0" presId="urn:microsoft.com/office/officeart/2005/8/layout/hierarchy4"/>
    <dgm:cxn modelId="{B3AF5E17-75D9-4A45-9EFA-E4D4DBC7B543}" type="presParOf" srcId="{6096CBB1-D5CF-475D-BAE2-4F32BAD7DF2C}" destId="{EF516F70-5CB5-4229-BCF6-6E3A68FB3512}" srcOrd="0" destOrd="0" presId="urn:microsoft.com/office/officeart/2005/8/layout/hierarchy4"/>
    <dgm:cxn modelId="{3EC6FF48-4672-47DD-A3FE-1E0260A51FB8}" type="presParOf" srcId="{EF516F70-5CB5-4229-BCF6-6E3A68FB3512}" destId="{5EE35BD3-9CDB-4590-8B5C-B15FF03ED85F}" srcOrd="0" destOrd="0" presId="urn:microsoft.com/office/officeart/2005/8/layout/hierarchy4"/>
    <dgm:cxn modelId="{39AAE0F5-2657-455B-B2E9-4ECCD4587CFC}" type="presParOf" srcId="{EF516F70-5CB5-4229-BCF6-6E3A68FB3512}" destId="{E009739C-731D-461D-B02B-3629D60CA70A}" srcOrd="1" destOrd="0" presId="urn:microsoft.com/office/officeart/2005/8/layout/hierarchy4"/>
    <dgm:cxn modelId="{1E43ED5E-D15C-4B38-856D-718D4E9F50C0}" type="presParOf" srcId="{6096CBB1-D5CF-475D-BAE2-4F32BAD7DF2C}" destId="{67974D9E-70D5-4C9D-AE2B-906E19BCBD59}" srcOrd="1" destOrd="0" presId="urn:microsoft.com/office/officeart/2005/8/layout/hierarchy4"/>
    <dgm:cxn modelId="{D08C3345-49B8-47EB-8FFE-51AF51FE279C}" type="presParOf" srcId="{6096CBB1-D5CF-475D-BAE2-4F32BAD7DF2C}" destId="{73DE50FB-27C7-4C2A-AE33-C4EBC143D116}" srcOrd="2" destOrd="0" presId="urn:microsoft.com/office/officeart/2005/8/layout/hierarchy4"/>
    <dgm:cxn modelId="{11C331F6-D4C6-4F66-96D3-B327E9342D0A}" type="presParOf" srcId="{73DE50FB-27C7-4C2A-AE33-C4EBC143D116}" destId="{511211BE-3A7A-4FDA-ABC1-75A75459D17F}" srcOrd="0" destOrd="0" presId="urn:microsoft.com/office/officeart/2005/8/layout/hierarchy4"/>
    <dgm:cxn modelId="{07D231C2-96BD-45CA-A826-48B39A306733}" type="presParOf" srcId="{73DE50FB-27C7-4C2A-AE33-C4EBC143D116}" destId="{FC67792A-757D-463D-B0A3-5AC926F79A1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960BD-6F84-4789-BB43-99D253F822A4}">
      <dsp:nvSpPr>
        <dsp:cNvPr id="0" name=""/>
        <dsp:cNvSpPr/>
      </dsp:nvSpPr>
      <dsp:spPr>
        <a:xfrm>
          <a:off x="2285983" y="3622957"/>
          <a:ext cx="4572033" cy="28860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Основа формирования проекта бюджета </a:t>
          </a:r>
          <a:b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Новороговского сельского поселения на </a:t>
          </a: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2026 </a:t>
          </a: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год </a:t>
          </a:r>
          <a:b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на плановый период </a:t>
          </a: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2027 </a:t>
          </a: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2028</a:t>
          </a:r>
          <a:endParaRPr lang="ru-RU" sz="1900" b="1" i="1" kern="1200" dirty="0" smtClean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годов </a:t>
          </a:r>
          <a:endParaRPr lang="ru-RU" sz="1900" b="1" kern="1200" dirty="0">
            <a:solidFill>
              <a:schemeClr val="bg1"/>
            </a:solidFill>
          </a:endParaRPr>
        </a:p>
      </dsp:txBody>
      <dsp:txXfrm>
        <a:off x="2955542" y="4045613"/>
        <a:ext cx="3232915" cy="2040763"/>
      </dsp:txXfrm>
    </dsp:sp>
    <dsp:sp modelId="{0747CEF8-9BD5-4931-8017-9124A132CC7D}">
      <dsp:nvSpPr>
        <dsp:cNvPr id="0" name=""/>
        <dsp:cNvSpPr/>
      </dsp:nvSpPr>
      <dsp:spPr>
        <a:xfrm rot="13451484">
          <a:off x="636234" y="2711010"/>
          <a:ext cx="2578168" cy="82253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CA34FC-CB50-4683-B114-36AFC87385DC}">
      <dsp:nvSpPr>
        <dsp:cNvPr id="0" name=""/>
        <dsp:cNvSpPr/>
      </dsp:nvSpPr>
      <dsp:spPr>
        <a:xfrm>
          <a:off x="4" y="857277"/>
          <a:ext cx="2741771" cy="2193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Прогноз социально- экономического развития </a:t>
          </a:r>
          <a:r>
            <a:rPr lang="ru-RU" sz="1600" b="1" kern="1200" dirty="0" err="1" smtClean="0"/>
            <a:t>Новороговского</a:t>
          </a:r>
          <a:r>
            <a:rPr lang="ru-RU" sz="1600" b="1" kern="1200" dirty="0" smtClean="0"/>
            <a:t> сельского поселения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на </a:t>
          </a:r>
          <a:r>
            <a:rPr lang="ru-RU" sz="1600" b="1" kern="1200" dirty="0" smtClean="0"/>
            <a:t>2026- 2028 </a:t>
          </a:r>
          <a:r>
            <a:rPr lang="ru-RU" sz="1600" b="1" kern="1200" dirty="0" smtClean="0"/>
            <a:t>годы</a:t>
          </a:r>
        </a:p>
      </dsp:txBody>
      <dsp:txXfrm>
        <a:off x="64247" y="921520"/>
        <a:ext cx="2613285" cy="2064931"/>
      </dsp:txXfrm>
    </dsp:sp>
    <dsp:sp modelId="{9DD62A6C-E43F-4CDF-A1AD-59CBA1837322}">
      <dsp:nvSpPr>
        <dsp:cNvPr id="0" name=""/>
        <dsp:cNvSpPr/>
      </dsp:nvSpPr>
      <dsp:spPr>
        <a:xfrm rot="16200000">
          <a:off x="3408228" y="1912454"/>
          <a:ext cx="2327543" cy="82253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D37416-19CF-4A9E-A44E-6D21AEE276F0}">
      <dsp:nvSpPr>
        <dsp:cNvPr id="0" name=""/>
        <dsp:cNvSpPr/>
      </dsp:nvSpPr>
      <dsp:spPr>
        <a:xfrm>
          <a:off x="3201114" y="63239"/>
          <a:ext cx="2741771" cy="2193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Основные направления бюджетной и налоговой политики </a:t>
          </a:r>
          <a:r>
            <a:rPr lang="ru-RU" sz="1200" b="1" kern="1200" dirty="0" err="1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Новороговского</a:t>
          </a: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 сельского поселения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на </a:t>
          </a: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2026 </a:t>
          </a: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-</a:t>
          </a: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2028 </a:t>
          </a: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годы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Муниципальные программы </a:t>
          </a:r>
          <a:r>
            <a:rPr lang="ru-RU" sz="1200" b="1" kern="1200" dirty="0" err="1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Новороговского</a:t>
          </a:r>
          <a:r>
            <a:rPr lang="ru-RU" sz="1200" b="1" kern="1200" dirty="0" smtClean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rPr>
            <a:t> сельского поселения</a:t>
          </a:r>
          <a:endParaRPr lang="ru-RU" sz="1200" b="1" kern="1200" dirty="0">
            <a:solidFill>
              <a:schemeClr val="bg1"/>
            </a:solidFill>
            <a:latin typeface="Lucida Sans Unicode" panose="020B0602030504020204" pitchFamily="34" charset="0"/>
            <a:cs typeface="Lucida Sans Unicode" panose="020B0602030504020204" pitchFamily="34" charset="0"/>
          </a:endParaRPr>
        </a:p>
      </dsp:txBody>
      <dsp:txXfrm>
        <a:off x="3265357" y="127482"/>
        <a:ext cx="2613285" cy="2064931"/>
      </dsp:txXfrm>
    </dsp:sp>
    <dsp:sp modelId="{7B476545-8BD7-498F-A0E1-8BDA99F31B62}">
      <dsp:nvSpPr>
        <dsp:cNvPr id="0" name=""/>
        <dsp:cNvSpPr/>
      </dsp:nvSpPr>
      <dsp:spPr>
        <a:xfrm rot="19201668">
          <a:off x="6430547" y="3198911"/>
          <a:ext cx="2251602" cy="822531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731F9A-CF0D-4468-B5FE-9A8448992A99}">
      <dsp:nvSpPr>
        <dsp:cNvPr id="0" name=""/>
        <dsp:cNvSpPr/>
      </dsp:nvSpPr>
      <dsp:spPr>
        <a:xfrm>
          <a:off x="6402220" y="1285884"/>
          <a:ext cx="2741771" cy="21934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Проект областного закона «Об областном бюджете на </a:t>
          </a: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2026 </a:t>
          </a: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год и на </a:t>
          </a: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плановый период 2027 </a:t>
          </a: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и </a:t>
          </a: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2028 </a:t>
          </a:r>
          <a:r>
            <a:rPr lang="ru-RU" sz="1400" b="1" kern="1200" dirty="0" smtClean="0">
              <a:solidFill>
                <a:schemeClr val="bg1"/>
              </a:solidFill>
              <a:latin typeface="+mj-lt"/>
              <a:cs typeface="Arial" pitchFamily="34" charset="0"/>
            </a:rPr>
            <a:t>годов»</a:t>
          </a:r>
          <a:endParaRPr lang="ru-RU" sz="1400" b="1" kern="1200" dirty="0" smtClean="0"/>
        </a:p>
      </dsp:txBody>
      <dsp:txXfrm>
        <a:off x="6466463" y="1350127"/>
        <a:ext cx="2613285" cy="20649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17DF86-E5AB-44C9-9F20-75FF846720F2}">
      <dsp:nvSpPr>
        <dsp:cNvPr id="0" name=""/>
        <dsp:cNvSpPr/>
      </dsp:nvSpPr>
      <dsp:spPr>
        <a:xfrm>
          <a:off x="71438" y="142879"/>
          <a:ext cx="2281469" cy="1571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931CDE-5A79-43E1-AF4F-CFAEC37B5FEE}">
      <dsp:nvSpPr>
        <dsp:cNvPr id="0" name=""/>
        <dsp:cNvSpPr/>
      </dsp:nvSpPr>
      <dsp:spPr>
        <a:xfrm>
          <a:off x="464352" y="1575538"/>
          <a:ext cx="2281469" cy="846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</dsp:txBody>
      <dsp:txXfrm>
        <a:off x="464352" y="1575538"/>
        <a:ext cx="2281469" cy="846425"/>
      </dsp:txXfrm>
    </dsp:sp>
    <dsp:sp modelId="{64A7EC56-C92E-41F6-9581-6B179BAF31AE}">
      <dsp:nvSpPr>
        <dsp:cNvPr id="0" name=""/>
        <dsp:cNvSpPr/>
      </dsp:nvSpPr>
      <dsp:spPr>
        <a:xfrm>
          <a:off x="3071826" y="428624"/>
          <a:ext cx="2281469" cy="1571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582154B-AEC7-459D-B78E-296B3D0288F8}">
      <dsp:nvSpPr>
        <dsp:cNvPr id="0" name=""/>
        <dsp:cNvSpPr/>
      </dsp:nvSpPr>
      <dsp:spPr>
        <a:xfrm>
          <a:off x="3071826" y="1214444"/>
          <a:ext cx="2281469" cy="846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</dsp:txBody>
      <dsp:txXfrm>
        <a:off x="3071826" y="1214444"/>
        <a:ext cx="2281469" cy="846425"/>
      </dsp:txXfrm>
    </dsp:sp>
    <dsp:sp modelId="{FB9407D5-4C46-44B0-AAD1-A2965C5C2ACC}">
      <dsp:nvSpPr>
        <dsp:cNvPr id="0" name=""/>
        <dsp:cNvSpPr/>
      </dsp:nvSpPr>
      <dsp:spPr>
        <a:xfrm>
          <a:off x="5929348" y="642942"/>
          <a:ext cx="2281469" cy="1571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E0D230-07B3-4351-A784-5B65AF497BAB}">
      <dsp:nvSpPr>
        <dsp:cNvPr id="0" name=""/>
        <dsp:cNvSpPr/>
      </dsp:nvSpPr>
      <dsp:spPr>
        <a:xfrm>
          <a:off x="5483777" y="1575538"/>
          <a:ext cx="2281469" cy="846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</dsp:txBody>
      <dsp:txXfrm>
        <a:off x="5483777" y="1575538"/>
        <a:ext cx="2281469" cy="846425"/>
      </dsp:txXfrm>
    </dsp:sp>
    <dsp:sp modelId="{1E941DD3-6C9E-4463-AF9A-9586923B69E5}">
      <dsp:nvSpPr>
        <dsp:cNvPr id="0" name=""/>
        <dsp:cNvSpPr/>
      </dsp:nvSpPr>
      <dsp:spPr>
        <a:xfrm>
          <a:off x="3143281" y="428624"/>
          <a:ext cx="2281469" cy="1571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749A2E1-E254-46F8-963F-72320F46623C}">
      <dsp:nvSpPr>
        <dsp:cNvPr id="0" name=""/>
        <dsp:cNvSpPr/>
      </dsp:nvSpPr>
      <dsp:spPr>
        <a:xfrm>
          <a:off x="2888555" y="2857520"/>
          <a:ext cx="2281469" cy="846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b="0" kern="1200" dirty="0">
            <a:solidFill>
              <a:schemeClr val="tx1"/>
            </a:solidFill>
          </a:endParaRPr>
        </a:p>
      </dsp:txBody>
      <dsp:txXfrm>
        <a:off x="2888555" y="2857520"/>
        <a:ext cx="2281469" cy="8464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F3151-79CE-41FB-8E67-46DDC9D82D5E}">
      <dsp:nvSpPr>
        <dsp:cNvPr id="0" name=""/>
        <dsp:cNvSpPr/>
      </dsp:nvSpPr>
      <dsp:spPr>
        <a:xfrm>
          <a:off x="0" y="0"/>
          <a:ext cx="8229600" cy="1591398"/>
        </a:xfrm>
        <a:prstGeom prst="roundRect">
          <a:avLst/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Новороговского сельского поселения «Обеспечение общественного порядка и противодействие преступности»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год- 8,0 тыс.рублей , 2027 год- 10,0 тыс.руб.,  2028 год- 10,0 тыс.руб.</a:t>
          </a:r>
          <a:endParaRPr lang="ru-RU" sz="1400" b="1" kern="1200" dirty="0">
            <a:solidFill>
              <a:schemeClr val="accent2">
                <a:lumMod val="60000"/>
                <a:lumOff val="4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7686" y="77686"/>
        <a:ext cx="8074228" cy="1436026"/>
      </dsp:txXfrm>
    </dsp:sp>
    <dsp:sp modelId="{B15BB280-5CA6-4C93-BAB5-8E6691D79A1A}">
      <dsp:nvSpPr>
        <dsp:cNvPr id="0" name=""/>
        <dsp:cNvSpPr/>
      </dsp:nvSpPr>
      <dsp:spPr>
        <a:xfrm>
          <a:off x="0" y="1564103"/>
          <a:ext cx="8229600" cy="1511964"/>
        </a:xfrm>
        <a:prstGeom prst="roundRect">
          <a:avLst/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 Новороговского сельского поселения «Участие в предупреждении и ликвидации последствий чрезвычайных ситуаций, обеспечение первичных мер пожарной безопасности и безопасности людей на водных объектах на территории Новороговского сельского поселения»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 23,0 тыс.рублей , 2027 год- 28,0 тыс.руб.,  2028 год- 38,0 тыс.руб.</a:t>
          </a: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3808" y="1637911"/>
        <a:ext cx="8081984" cy="1364348"/>
      </dsp:txXfrm>
    </dsp:sp>
    <dsp:sp modelId="{9B1F62FB-0C13-43ED-A4D1-E1B7B2C4F8DB}">
      <dsp:nvSpPr>
        <dsp:cNvPr id="0" name=""/>
        <dsp:cNvSpPr/>
      </dsp:nvSpPr>
      <dsp:spPr>
        <a:xfrm>
          <a:off x="0" y="3096347"/>
          <a:ext cx="8229600" cy="1623880"/>
        </a:xfrm>
        <a:prstGeom prst="roundRect">
          <a:avLst/>
        </a:prstGeom>
        <a:solidFill>
          <a:srgbClr val="7030A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Муниципальная программа  </a:t>
          </a:r>
          <a:r>
            <a:rPr lang="ru-RU" sz="1400" b="1" kern="1200" dirty="0" err="1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Новороговского</a:t>
          </a:r>
          <a:r>
            <a:rPr lang="ru-RU" sz="14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rPr>
            <a:t> сельского поселения «Развитие культуры»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2026 год- 2787,9 тыс.рублей , 2027 год- 2300,0 тыс.руб.,  2028 год- 2196,5 тыс.руб.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9271" y="3175618"/>
        <a:ext cx="8071058" cy="14653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1E840-EE60-4DD8-8224-1FCFDB10EE99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00E9F-FFC8-4964-95C6-94571CE2FF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176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accent3">
                <a:lumMod val="60000"/>
                <a:lumOff val="40000"/>
              </a:schemeClr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5097" y="548680"/>
            <a:ext cx="8229600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b="1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dirty="0" smtClean="0">
                <a:solidFill>
                  <a:srgbClr val="00B0F0"/>
                </a:solidFill>
                <a:latin typeface="Tahoma" pitchFamily="34" charset="0"/>
                <a:cs typeface="Tahoma" pitchFamily="34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Проект бюджета Новороговского сельского поселения Егорлыкского района  на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2026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год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и на плановый период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2027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2028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годов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722735"/>
              </p:ext>
            </p:extLst>
          </p:nvPr>
        </p:nvGraphicFramePr>
        <p:xfrm>
          <a:off x="457200" y="1714489"/>
          <a:ext cx="8229600" cy="5143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Динамика расходов бюджета Новороговского сельского поселения </a:t>
            </a:r>
            <a:r>
              <a:rPr lang="ru-RU" sz="28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</a:br>
            <a:r>
              <a:rPr lang="ru-RU" sz="1800" dirty="0" smtClean="0">
                <a:solidFill>
                  <a:schemeClr val="tx1"/>
                </a:solidFill>
              </a:rPr>
              <a:t>(тыс. рублей)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расходов на заработную плату низкооплачиваемых работников в связи с доведением минимального размера оплаты труда до величины прожиточного минимума трудоспособного населения.</a:t>
            </a:r>
          </a:p>
          <a:p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мер по недопущению снижения достигнутых ранее показателей уровня оплаты труда категорий работников социальной сферы, определенных в указах Президента Российской Федерации 2012 года, а также сохранению уровня, установленного в этих указах.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РАСХОДОВ БЮДЖЕТА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НОВОРОГОВСКОГО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ПОСЕЛЕНИЯ </a:t>
            </a:r>
            <a:b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2026-2028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ГОДЫ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429315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7551203"/>
              </p:ext>
            </p:extLst>
          </p:nvPr>
        </p:nvGraphicFramePr>
        <p:xfrm>
          <a:off x="457200" y="1214422"/>
          <a:ext cx="8686800" cy="52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Структура расходов бюджета Новороговского сельского поселения в 2026 году 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0773481"/>
              </p:ext>
            </p:extLst>
          </p:nvPr>
        </p:nvGraphicFramePr>
        <p:xfrm>
          <a:off x="457200" y="1214422"/>
          <a:ext cx="8686800" cy="52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Структура расходов бюджета Новороговского сельского поселения в 2027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 году 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220919"/>
              </p:ext>
            </p:extLst>
          </p:nvPr>
        </p:nvGraphicFramePr>
        <p:xfrm>
          <a:off x="457200" y="1214422"/>
          <a:ext cx="8686800" cy="5214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Структура расходов бюджета Новороговского сельского поселения в 2028 году </a:t>
            </a: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779616"/>
              </p:ext>
            </p:extLst>
          </p:nvPr>
        </p:nvGraphicFramePr>
        <p:xfrm>
          <a:off x="611560" y="1628800"/>
          <a:ext cx="8229600" cy="4883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FFFF00"/>
                </a:solidFill>
              </a:rPr>
              <a:t/>
            </a:r>
            <a:br>
              <a:rPr lang="ru-RU" sz="3100" b="1" dirty="0" smtClean="0">
                <a:solidFill>
                  <a:srgbClr val="FFFF00"/>
                </a:solidFill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Муниципальные программы Новороговского сельского поселения </a:t>
            </a:r>
            <a:b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на 2026 - 2028 годы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173265"/>
              </p:ext>
            </p:extLst>
          </p:nvPr>
        </p:nvGraphicFramePr>
        <p:xfrm>
          <a:off x="457200" y="1285859"/>
          <a:ext cx="8229600" cy="5000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кругленный прямоугольник 4"/>
          <p:cNvSpPr/>
          <p:nvPr/>
        </p:nvSpPr>
        <p:spPr>
          <a:xfrm>
            <a:off x="497387" y="854585"/>
            <a:ext cx="8092017" cy="127160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400" b="1" kern="1200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457201" y="898087"/>
            <a:ext cx="8229599" cy="1409188"/>
            <a:chOff x="0" y="1993139"/>
            <a:chExt cx="8229599" cy="1409188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0" y="1993139"/>
              <a:ext cx="8229599" cy="1409188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68791" y="1993139"/>
              <a:ext cx="8092017" cy="14091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Муниципальная программа Новороговского сельского поселения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«Благоустройство территории и коммунальное хозяйство»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2026 год- 1131,9 тыс.руб. , 2027 год- 1070,7 тыс.руб.,  2028 год- 1195,5 тыс.руб.</a:t>
              </a:r>
              <a:endParaRPr lang="ru-RU" sz="1400" b="1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5268852"/>
              </p:ext>
            </p:extLst>
          </p:nvPr>
        </p:nvGraphicFramePr>
        <p:xfrm>
          <a:off x="457200" y="1714488"/>
          <a:ext cx="8229600" cy="42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Расходы на содержание муниципальных бюджетных учреждений культуры на </a:t>
            </a:r>
            <a:b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2026- 2028 годы</a:t>
            </a:r>
            <a:endParaRPr lang="ru-RU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983248"/>
              </p:ext>
            </p:extLst>
          </p:nvPr>
        </p:nvGraphicFramePr>
        <p:xfrm>
          <a:off x="0" y="285728"/>
          <a:ext cx="9144000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поселения сформированы на основе муниципальных программ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Уточнение безвозмездных поступлений будет учтено после принятия  проекта областного бюджета на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2026-2028 </a:t>
            </a:r>
            <a:r>
              <a:rPr 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ко 2 чтению в Законодательном Собрании Ростовской области</a:t>
            </a:r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СОСТАВЛЕНИЯ ПРОЕКТА БЮДЖЕТА НОВОРОГОВСКОГО СЕЛЬСКОГО ПОСЕЛЕНИЯ </a:t>
            </a:r>
            <a:b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НА ПЛАНОВЫЙ ПЕРИОД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2028 </a:t>
            </a:r>
            <a:r>
              <a:rPr lang="ru-RU" sz="22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01782"/>
            <a:ext cx="7886700" cy="1288906"/>
          </a:xfrm>
          <a:ln w="38100"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Основные характеристики проекта </a:t>
            </a:r>
            <a: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бюджета </a:t>
            </a:r>
            <a:r>
              <a:rPr lang="ru-RU" sz="2700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Новороговского</a:t>
            </a:r>
            <a: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сельского поселения </a:t>
            </a:r>
            <a:b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20</a:t>
            </a:r>
            <a: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год и на плановый</a:t>
            </a:r>
            <a: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период 20</a:t>
            </a:r>
            <a:r>
              <a:rPr lang="ru-RU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и 202</a:t>
            </a:r>
            <a:r>
              <a:rPr lang="ru-RU" sz="2700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x-none" sz="27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годов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751106"/>
              </p:ext>
            </p:extLst>
          </p:nvPr>
        </p:nvGraphicFramePr>
        <p:xfrm>
          <a:off x="628650" y="1825625"/>
          <a:ext cx="78867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600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b="1" i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 решения</a:t>
                      </a:r>
                      <a:endParaRPr lang="ru-RU" sz="16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  <a:endParaRPr lang="ru-RU" sz="16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>
                    <a:solidFill>
                      <a:srgbClr val="7498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</a:t>
                      </a:r>
                      <a:endParaRPr lang="ru-RU" sz="16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>
                    <a:solidFill>
                      <a:srgbClr val="7498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2028</a:t>
                      </a:r>
                      <a:endParaRPr lang="ru-RU" sz="16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anchor="ctr">
                    <a:solidFill>
                      <a:srgbClr val="7498C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Доходы, всего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10481,7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9261,3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9036,7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 них: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68580" algn="ctr"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4678,7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4730,3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4773,0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68580" algn="ctr"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68580" algn="ctr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-68580" algn="ctr"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безвозмездные поступления 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5803,0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4531,0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4263,7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</a:t>
                      </a: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Расходы, всего</a:t>
                      </a: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10481,7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9261,3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9036,7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III</a:t>
                      </a: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Дефицит </a:t>
                      </a: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(-), профицит (+),</a:t>
                      </a:r>
                      <a:endParaRPr lang="ru-RU" sz="1600" b="1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x-none" sz="1600" b="1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% к объему собственных доходов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indent="68580"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ru-RU" sz="1600" b="1" dirty="0">
                        <a:solidFill>
                          <a:srgbClr val="00B05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5553941" cy="365125"/>
          </a:xfrm>
        </p:spPr>
        <p:txBody>
          <a:bodyPr/>
          <a:lstStyle/>
          <a:p>
            <a:endParaRPr lang="ru-RU" sz="1800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947610"/>
              </p:ext>
            </p:extLst>
          </p:nvPr>
        </p:nvGraphicFramePr>
        <p:xfrm>
          <a:off x="457200" y="2071677"/>
          <a:ext cx="8229600" cy="4383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solidFill>
                  <a:schemeClr val="accent3">
                    <a:lumMod val="75000"/>
                  </a:schemeClr>
                </a:solidFill>
              </a:rPr>
              <a:t>Структура доходов бюджета Новороговского сельского поселения на 2026 год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</a:rPr>
              <a:t>(тыс. рублей)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980224"/>
              </p:ext>
            </p:extLst>
          </p:nvPr>
        </p:nvGraphicFramePr>
        <p:xfrm>
          <a:off x="503238" y="530225"/>
          <a:ext cx="8183562" cy="5899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188507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rgbClr val="00B050"/>
                </a:solidFill>
              </a:rPr>
              <a:t>Динамика поступления собственных доходов 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700" dirty="0" smtClean="0">
                <a:solidFill>
                  <a:schemeClr val="tx1"/>
                </a:solidFill>
              </a:rPr>
              <a:t>(тыс. рулей)</a:t>
            </a:r>
            <a:endParaRPr lang="ru-RU" sz="2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743725"/>
              </p:ext>
            </p:extLst>
          </p:nvPr>
        </p:nvGraphicFramePr>
        <p:xfrm>
          <a:off x="457200" y="1928802"/>
          <a:ext cx="8258204" cy="4525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Безвозмездные поступления из областного и федерального бюджетов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>
                <a:solidFill>
                  <a:schemeClr val="tx1"/>
                </a:solidFill>
              </a:rPr>
              <a:t>(тыс. рублей)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70000">
              <a:srgbClr val="00B0F0"/>
            </a:gs>
            <a:gs pos="40000">
              <a:schemeClr val="bg2">
                <a:tint val="65000"/>
                <a:satMod val="300000"/>
              </a:schemeClr>
            </a:gs>
            <a:gs pos="100000">
              <a:schemeClr val="bg2">
                <a:shade val="65000"/>
                <a:satMod val="300000"/>
              </a:schemeClr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20958"/>
              </p:ext>
            </p:extLst>
          </p:nvPr>
        </p:nvGraphicFramePr>
        <p:xfrm>
          <a:off x="500034" y="1571612"/>
          <a:ext cx="8229600" cy="5072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chemeClr val="tx1"/>
                </a:solidFill>
              </a:rPr>
              <a:t>Структура безвозмездных поступлений в бюджет поселения в 2026 году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(тыс.рублей)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21446216">
            <a:off x="1570869" y="1849726"/>
            <a:ext cx="156323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0"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5340,8</a:t>
            </a:r>
          </a:p>
          <a:p>
            <a:pPr lvl="0" algn="ctr"/>
            <a:r>
              <a:rPr lang="ru-RU" sz="1200" dirty="0" smtClean="0"/>
              <a:t>Дотация на выравнивание бюджетной обеспеченности</a:t>
            </a:r>
          </a:p>
          <a:p>
            <a:pPr algn="ctr"/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1434268">
            <a:off x="3977627" y="2258046"/>
            <a:ext cx="16446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243,0</a:t>
            </a:r>
          </a:p>
          <a:p>
            <a:pPr lvl="0" algn="ctr"/>
            <a:r>
              <a:rPr lang="ru-RU" sz="1200" dirty="0" smtClean="0"/>
              <a:t>Субвенции на осуществление первичного воинского учета</a:t>
            </a:r>
          </a:p>
          <a:p>
            <a:pPr algn="ctr"/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389" y="2367050"/>
            <a:ext cx="1928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 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0,2</a:t>
            </a:r>
          </a:p>
          <a:p>
            <a:pPr lvl="0" algn="ctr"/>
            <a:r>
              <a:rPr lang="ru-RU" sz="1200" dirty="0" smtClean="0"/>
              <a:t>Субвенции на выполнение передаваемых полномочий субъектов РФ</a:t>
            </a:r>
          </a:p>
          <a:p>
            <a:endParaRPr lang="ru-RU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1785926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grpSp>
        <p:nvGrpSpPr>
          <p:cNvPr id="9" name="Diagram group"/>
          <p:cNvGrpSpPr/>
          <p:nvPr/>
        </p:nvGrpSpPr>
        <p:grpSpPr>
          <a:xfrm>
            <a:off x="3571868" y="4214818"/>
            <a:ext cx="2357453" cy="1643370"/>
            <a:chOff x="71438" y="142879"/>
            <a:chExt cx="2281469" cy="1571932"/>
          </a:xfrm>
          <a:scene3d>
            <a:camera prst="perspectiveLeft" zoom="91000"/>
            <a:lightRig rig="threePt" dir="t">
              <a:rot lat="0" lon="0" rev="20640000"/>
            </a:lightRig>
          </a:scene3d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71438" y="142879"/>
              <a:ext cx="2281469" cy="1571932"/>
            </a:xfrm>
            <a:prstGeom prst="roundRect">
              <a:avLst/>
            </a:prstGeom>
            <a:sp3d extrusionH="50600" prstMaterial="metal">
              <a:bevelT w="101600" h="80600" prst="relaxedInset"/>
              <a:bevelB w="80600" h="806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</p:grpSp>
      <p:sp>
        <p:nvSpPr>
          <p:cNvPr id="12" name="TextBox 11"/>
          <p:cNvSpPr txBox="1"/>
          <p:nvPr/>
        </p:nvSpPr>
        <p:spPr>
          <a:xfrm>
            <a:off x="4071934" y="4500570"/>
            <a:ext cx="15001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219,0</a:t>
            </a:r>
          </a:p>
          <a:p>
            <a:pPr lvl="0" algn="ctr"/>
            <a:r>
              <a:rPr lang="ru-RU" sz="1200" dirty="0" smtClean="0"/>
              <a:t>Дотация на поддержку мер по обеспечению сбалансированности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1923</TotalTime>
  <Words>570</Words>
  <Application>Microsoft Office PowerPoint</Application>
  <PresentationFormat>Экран (4:3)</PresentationFormat>
  <Paragraphs>143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Lucida Sans Unicode</vt:lpstr>
      <vt:lpstr>Tahoma</vt:lpstr>
      <vt:lpstr>Times New Roman</vt:lpstr>
      <vt:lpstr>Verdana</vt:lpstr>
      <vt:lpstr>Wingdings 2</vt:lpstr>
      <vt:lpstr>Wingdings 3</vt:lpstr>
      <vt:lpstr>Открытая</vt:lpstr>
      <vt:lpstr>       Проект бюджета Новороговского сельского поселения Егорлыкского района  на 2026 год  и на плановый период 2027 и 2028 годов</vt:lpstr>
      <vt:lpstr>Презентация PowerPoint</vt:lpstr>
      <vt:lpstr>  ОСОБЕННОСТИ СОСТАВЛЕНИЯ ПРОЕКТА БЮДЖЕТА НОВОРОГОВСКОГО СЕЛЬСКОГО ПОСЕЛЕНИЯ  НА 2026 ГОД И НА ПЛАНОВЫЙ ПЕРИОД 2027 И 2028 ГОДОВ  </vt:lpstr>
      <vt:lpstr> Основные характеристики проекта   бюджета Новороговского сельского поселения  на 2026 год и на плановый период 2027 и 2028 годов </vt:lpstr>
      <vt:lpstr> Структура доходов бюджета Новороговского сельского поселения на 2026 год (тыс. рублей) </vt:lpstr>
      <vt:lpstr>Презентация PowerPoint</vt:lpstr>
      <vt:lpstr>Динамика поступления собственных доходов   (тыс. рулей)</vt:lpstr>
      <vt:lpstr> Безвозмездные поступления из областного и федерального бюджетов  (тыс. рублей)</vt:lpstr>
      <vt:lpstr>Структура безвозмездных поступлений в бюджет поселения в 2026 году (тыс.рублей)</vt:lpstr>
      <vt:lpstr>Динамика расходов бюджета Новороговского сельского поселения  (тыс. рублей)</vt:lpstr>
      <vt:lpstr>ФОРМИРОВАНИЕ РАСХОДОВ БЮДЖЕТА НОВОРОГОВСКОГО СЕЛЬСКОГО ПОСЕЛЕНИЯ  НА 2026-2028 ГОДЫ</vt:lpstr>
      <vt:lpstr>Структура расходов бюджета Новороговского сельского поселения в 2026 году  </vt:lpstr>
      <vt:lpstr>Структура расходов бюджета Новороговского сельского поселения в 2027   году  </vt:lpstr>
      <vt:lpstr>Структура расходов бюджета Новороговского сельского поселения в 2028 году  </vt:lpstr>
      <vt:lpstr> Муниципальные программы Новороговского сельского поселения  на 2026 - 2028 годы </vt:lpstr>
      <vt:lpstr>Презентация PowerPoint</vt:lpstr>
      <vt:lpstr>Презентация PowerPoint</vt:lpstr>
      <vt:lpstr>Расходы на содержание муниципальных бюджетных учреждений культуры на  2026- 2028 годы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Новороговского сельского поселения Егорлыкского районана 2016 год</dc:title>
  <dc:creator>Admin1</dc:creator>
  <cp:lastModifiedBy>NovSpAdmin</cp:lastModifiedBy>
  <cp:revision>406</cp:revision>
  <dcterms:modified xsi:type="dcterms:W3CDTF">2026-01-29T15:13:31Z</dcterms:modified>
</cp:coreProperties>
</file>