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598" r:id="rId1"/>
    <p:sldMasterId id="2147484946" r:id="rId2"/>
  </p:sldMasterIdLst>
  <p:notesMasterIdLst>
    <p:notesMasterId r:id="rId23"/>
  </p:notesMasterIdLst>
  <p:handoutMasterIdLst>
    <p:handoutMasterId r:id="rId24"/>
  </p:handoutMasterIdLst>
  <p:sldIdLst>
    <p:sldId id="1873" r:id="rId3"/>
    <p:sldId id="1875" r:id="rId4"/>
    <p:sldId id="1876" r:id="rId5"/>
    <p:sldId id="1897" r:id="rId6"/>
    <p:sldId id="1898" r:id="rId7"/>
    <p:sldId id="1879" r:id="rId8"/>
    <p:sldId id="1899" r:id="rId9"/>
    <p:sldId id="1880" r:id="rId10"/>
    <p:sldId id="1882" r:id="rId11"/>
    <p:sldId id="1895" r:id="rId12"/>
    <p:sldId id="1900" r:id="rId13"/>
    <p:sldId id="1896" r:id="rId14"/>
    <p:sldId id="1885" r:id="rId15"/>
    <p:sldId id="1893" r:id="rId16"/>
    <p:sldId id="1887" r:id="rId17"/>
    <p:sldId id="1888" r:id="rId18"/>
    <p:sldId id="1889" r:id="rId19"/>
    <p:sldId id="1890" r:id="rId20"/>
    <p:sldId id="1891" r:id="rId21"/>
    <p:sldId id="1892" r:id="rId22"/>
  </p:sldIdLst>
  <p:sldSz cx="9144000" cy="5143500" type="screen16x9"/>
  <p:notesSz cx="6797675" cy="9928225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8" userDrawn="1">
          <p15:clr>
            <a:srgbClr val="A4A3A4"/>
          </p15:clr>
        </p15:guide>
        <p15:guide id="2" orient="horz" pos="1756">
          <p15:clr>
            <a:srgbClr val="A4A3A4"/>
          </p15:clr>
        </p15:guide>
        <p15:guide id="3" pos="113">
          <p15:clr>
            <a:srgbClr val="A4A3A4"/>
          </p15:clr>
        </p15:guide>
        <p15:guide id="4" pos="2880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5A"/>
    <a:srgbClr val="DDFFED"/>
    <a:srgbClr val="BFBFBF"/>
    <a:srgbClr val="122364"/>
    <a:srgbClr val="003366"/>
    <a:srgbClr val="00BCB4"/>
    <a:srgbClr val="01397D"/>
    <a:srgbClr val="00337D"/>
    <a:srgbClr val="013366"/>
    <a:srgbClr val="A5D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0334" autoAdjust="0"/>
  </p:normalViewPr>
  <p:slideViewPr>
    <p:cSldViewPr showGuides="1">
      <p:cViewPr varScale="1">
        <p:scale>
          <a:sx n="131" d="100"/>
          <a:sy n="131" d="100"/>
        </p:scale>
        <p:origin x="-1080" y="-84"/>
      </p:cViewPr>
      <p:guideLst>
        <p:guide orient="horz" pos="758"/>
        <p:guide orient="horz" pos="1756"/>
        <p:guide pos="113"/>
        <p:guide pos="2880"/>
        <p:guide pos="431"/>
        <p:guide pos="564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3066" y="17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5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algn="r"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22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5" y="9430822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algn="r" defTabSz="932758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E0CBE16-ED48-4A35-8274-C659DCEB1B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8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>
            <a:lvl1pPr algn="r"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6956"/>
            <a:ext cx="5438748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4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274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5" rIns="93311" bIns="46655" numCol="1" anchor="b" anchorCtr="0" compatLnSpc="1">
            <a:prstTxWarp prst="textNoShape">
              <a:avLst/>
            </a:prstTxWarp>
          </a:bodyPr>
          <a:lstStyle>
            <a:lvl1pPr algn="r" defTabSz="932758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51B9C2E-B4C7-4F50-B7BB-B50D27B5C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10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3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4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3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B9C2E-B4C7-4F50-B7BB-B50D27B5CE5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09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8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4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9902"/>
            <a:ext cx="3556136" cy="72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1750"/>
            <a:ext cx="9144001" cy="257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50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+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5" y="980572"/>
            <a:ext cx="3776062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53682" y="971550"/>
            <a:ext cx="3718818" cy="3544491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     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Лид +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1842847"/>
            <a:ext cx="3720828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6" y="1842847"/>
            <a:ext cx="3715149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223459" y="951571"/>
            <a:ext cx="79978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6396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980572"/>
            <a:ext cx="3720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581626" y="980572"/>
            <a:ext cx="3776062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0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оборо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E0A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4" y="69954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3802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Лид +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1842847"/>
            <a:ext cx="3720828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6" y="1842847"/>
            <a:ext cx="3715149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223459" y="951571"/>
            <a:ext cx="79978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бел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86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0158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243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480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8841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8085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6589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7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7416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733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235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еры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2361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6427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05387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Лид +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765801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837113" y="1842847"/>
            <a:ext cx="3720828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2"/>
          </p:nvPr>
        </p:nvSpPr>
        <p:spPr bwMode="auto">
          <a:xfrm>
            <a:off x="228066" y="1842847"/>
            <a:ext cx="3715149" cy="267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223459" y="951571"/>
            <a:ext cx="79978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1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аттер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9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ттер сниз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4229853"/>
            <a:ext cx="4564353" cy="691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23444" y="4786312"/>
            <a:ext cx="720725" cy="357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8731653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0526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на вылет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4572169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32040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932040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9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-36512" y="1"/>
            <a:ext cx="9217024" cy="5143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3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571750"/>
            <a:ext cx="2304256" cy="25717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256" y="2571751"/>
            <a:ext cx="2277303" cy="257174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169" cy="2571749"/>
          </a:xfrm>
          <a:prstGeom prst="rect">
            <a:avLst/>
          </a:prstGeom>
          <a:effectLst>
            <a:outerShdw blurRad="127000" dist="76200" dir="5400000" algn="t" rotWithShape="0">
              <a:prstClr val="black">
                <a:alpha val="20000"/>
              </a:prstClr>
            </a:outerShdw>
          </a:effec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5" y="303498"/>
            <a:ext cx="3979862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980572"/>
            <a:ext cx="3974828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854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256" y="3166158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2834" y="303498"/>
            <a:ext cx="3623669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22364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32835" y="1347614"/>
            <a:ext cx="3619085" cy="3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44008" y="660062"/>
            <a:ext cx="1984176" cy="1116099"/>
          </a:xfrm>
          <a:prstGeom prst="rect">
            <a:avLst/>
          </a:prstGeom>
          <a:effectLst>
            <a:outerShdw blurRad="127000" dist="76200" dir="5400000" algn="t" rotWithShape="0">
              <a:prstClr val="black">
                <a:alpha val="20000"/>
              </a:prstClr>
            </a:outerShdw>
          </a:effectLst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644009" y="2759448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951956" y="1026456"/>
            <a:ext cx="1984175" cy="11337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1" cy="2571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5" y="4775330"/>
            <a:ext cx="954789" cy="1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6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1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1666" y="1321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69" name="Слайд think-cell" r:id="rId23" imgW="270" imgH="270" progId="TCLayout.ActiveDocument.1">
                  <p:embed/>
                </p:oleObj>
              </mc:Choice>
              <mc:Fallback>
                <p:oleObj name="Слайд think-cell" r:id="rId23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66" y="1321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465516"/>
            <a:ext cx="86411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444" y="4786312"/>
            <a:ext cx="7207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2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14" r:id="rId2"/>
    <p:sldLayoutId id="2147484641" r:id="rId3"/>
    <p:sldLayoutId id="2147484615" r:id="rId4"/>
    <p:sldLayoutId id="2147484636" r:id="rId5"/>
    <p:sldLayoutId id="2147484634" r:id="rId6"/>
    <p:sldLayoutId id="2147484639" r:id="rId7"/>
    <p:sldLayoutId id="2147484648" r:id="rId8"/>
    <p:sldLayoutId id="2147484638" r:id="rId9"/>
    <p:sldLayoutId id="2147484635" r:id="rId10"/>
    <p:sldLayoutId id="2147484618" r:id="rId11"/>
    <p:sldLayoutId id="2147484626" r:id="rId12"/>
    <p:sldLayoutId id="2147484627" r:id="rId13"/>
    <p:sldLayoutId id="2147484628" r:id="rId14"/>
    <p:sldLayoutId id="2147484644" r:id="rId15"/>
    <p:sldLayoutId id="2147484645" r:id="rId16"/>
    <p:sldLayoutId id="2147484649" r:id="rId17"/>
    <p:sldLayoutId id="2147484669" r:id="rId18"/>
    <p:sldLayoutId id="2147484670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1400">
          <a:solidFill>
            <a:srgbClr val="003366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366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366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3366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66"/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56D7-08BC-4CA3-96EE-9DCF7B7B74F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7"/>
            </p:custDataLst>
            <p:extLst/>
          </p:nvPr>
        </p:nvGraphicFramePr>
        <p:xfrm>
          <a:off x="1666" y="1321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30" name="Слайд think-cell" r:id="rId18" imgW="270" imgH="270" progId="TCLayout.ActiveDocument.1">
                  <p:embed/>
                </p:oleObj>
              </mc:Choice>
              <mc:Fallback>
                <p:oleObj name="Слайд think-cell" r:id="rId18" imgW="270" imgH="270" progId="TCLayout.ActiveDocument.1">
                  <p:embed/>
                  <p:pic>
                    <p:nvPicPr>
                      <p:cNvPr id="18" name="Объект 17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66" y="1321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1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4958" r:id="rId12"/>
    <p:sldLayoutId id="2147484959" r:id="rId13"/>
    <p:sldLayoutId id="21474849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635646"/>
            <a:ext cx="468052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обязательном государственном страховании жизни </a:t>
            </a:r>
            <a:b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здоровья военнослужащих, граждан, призванных </a:t>
            </a:r>
            <a:b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военные сборы для нужд Министерства обороны Российской Федерации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34" y="376922"/>
            <a:ext cx="126384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2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504" y="123478"/>
            <a:ext cx="8591550" cy="30638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Какие документы </a:t>
            </a:r>
            <a:r>
              <a:rPr lang="ru-RU" sz="1400" b="1" dirty="0" smtClean="0">
                <a:solidFill>
                  <a:srgbClr val="FF0000"/>
                </a:solidFill>
              </a:rPr>
              <a:t>необходимы для выплат по 306-ФЗ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97893"/>
              </p:ext>
            </p:extLst>
          </p:nvPr>
        </p:nvGraphicFramePr>
        <p:xfrm>
          <a:off x="107504" y="469583"/>
          <a:ext cx="878497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>
                  <a:extLst>
                    <a:ext uri="{9D8B030D-6E8A-4147-A177-3AD203B41FA5}">
                      <a16:colId xmlns:a16="http://schemas.microsoft.com/office/drawing/2014/main" xmlns="" val="1429631473"/>
                    </a:ext>
                  </a:extLst>
                </a:gridCol>
                <a:gridCol w="6624734">
                  <a:extLst>
                    <a:ext uri="{9D8B030D-6E8A-4147-A177-3AD203B41FA5}">
                      <a16:colId xmlns:a16="http://schemas.microsoft.com/office/drawing/2014/main" xmlns="" val="3074812345"/>
                    </a:ext>
                  </a:extLst>
                </a:gridCol>
              </a:tblGrid>
              <a:tr h="268376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Смерть 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исполнении военной службы/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исполнении в период пребывания в добровольческом формировании 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до истечения 1 года </a:t>
                      </a: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от члена семьи погибшего (умершего) военнослужащего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получение единовременного пособия по форме:</a:t>
                      </a:r>
                    </a:p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1 к Приказу №1100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для военнослужащих</a:t>
                      </a:r>
                    </a:p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4(3) к Приказу №1100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для добровольцев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Несовершеннолетние дети военнослужащего включаются в заявление законного представителя (родителя, усыновителя, опекуна, попечителя), а при его отсутствии - в заявление должностного лица органов опеки и попечительства;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личность каждого выгодоприобретателя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по форме: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2 к Приказу №1100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для военнослужащих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4(4)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Приказу №1100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для добровольцев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выписки из приказа об исключении из списков личного состава /добровольческого формирования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копии рапорта по факту гибели (смерти) военнослужащего, материалы административного расследования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свидетельства о смерти военнослужащего;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копии документов, подтверждающих родственную связь с военнослужащим;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справки федерального учреждения медико-социальной экспертизы об установлении инвалидности детям военнослужащего до достижения ими возраста 18 лет;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справку образовательного учреждения об обучении детей с указанием даты начала обучения (для детей в возрасте от 18 до 23 лет, обучающихся в образовательных учреждениях по очной форме обучения).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рапорт по факту гибели (смерти) гражданина, пребывавшего в добровольческом формировании, копии материалов расследования, проводимого органами дознания, следствия, вынесенных судебных решений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(для добровольцев)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ВВК  (представляется в случае гибели (смерти) военнослужащего, наступившей при обстоятельствах, не указанных в пункте 8 Приказа №1100)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(до истечения 1 года)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125703"/>
                  </a:ext>
                </a:extLst>
              </a:tr>
              <a:tr h="1199862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Увольнение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на получение единовременного пособия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форме: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 3 к Приказу №1100 – для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военнослужащих.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Приложение №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4(5)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Приказу №1100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для добровольцев.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 личность заявителя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по форме: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Приложению № 4 к Приказу №1100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для военнослужащих.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Приложению  №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4(6)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Приказу №1100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для добровольцев.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свидетельства о болезни;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приказа об исключении военнослужащего из списков личного состава воинской части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(для добровольцев не нужно)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9159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02" y="4734123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___________________</a:t>
            </a:r>
          </a:p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Копии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документов должны быть заверены установленным порядком </a:t>
            </a:r>
          </a:p>
        </p:txBody>
      </p:sp>
    </p:spTree>
    <p:extLst>
      <p:ext uri="{BB962C8B-B14F-4D97-AF65-F5344CB8AC3E}">
        <p14:creationId xmlns:p14="http://schemas.microsoft.com/office/powerpoint/2010/main" val="9539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504" y="123478"/>
            <a:ext cx="8591550" cy="30638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Какие документы </a:t>
            </a:r>
            <a:r>
              <a:rPr lang="ru-RU" sz="1400" b="1" dirty="0" smtClean="0">
                <a:solidFill>
                  <a:srgbClr val="FF0000"/>
                </a:solidFill>
              </a:rPr>
              <a:t>необходимы для выплат по 306-ФЗ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1213"/>
              </p:ext>
            </p:extLst>
          </p:nvPr>
        </p:nvGraphicFramePr>
        <p:xfrm>
          <a:off x="107504" y="469583"/>
          <a:ext cx="8784976" cy="414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>
                  <a:extLst>
                    <a:ext uri="{9D8B030D-6E8A-4147-A177-3AD203B41FA5}">
                      <a16:colId xmlns:a16="http://schemas.microsoft.com/office/drawing/2014/main" xmlns="" val="1429631473"/>
                    </a:ext>
                  </a:extLst>
                </a:gridCol>
                <a:gridCol w="6624734">
                  <a:extLst>
                    <a:ext uri="{9D8B030D-6E8A-4147-A177-3AD203B41FA5}">
                      <a16:colId xmlns:a16="http://schemas.microsoft.com/office/drawing/2014/main" xmlns="" val="3074812345"/>
                    </a:ext>
                  </a:extLst>
                </a:gridCol>
              </a:tblGrid>
              <a:tr h="2683767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Изъявление желания продолжить военную службу при признании не годным при исполнении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на получение единовременного пособия военнослужащему, признанному не годным к военной службе и изъявившему желание оставаться на службе, согласно Приложению № 4(1) к Приказу № 1100;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 личность заявителя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справку согласно Приложению № 4(2) к Приказу № 1100;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свидетельства о болезни военнослужащего;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удостоверения ветерана боевых действий;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 личность военнослужащего;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удостоверения к государственной награде Российской Федерации.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125703"/>
                  </a:ext>
                </a:extLst>
              </a:tr>
              <a:tr h="1199862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Изъявление желания продолжить военную службу при признании не годным при исполнении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на получение единовременного пособия военнослужащему, признанному не годным к военной службе и изъявившему желание оставаться на службе, согласно Приложению № 4(1) к Приказу № 1100;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 личность заявителя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справку согласно Приложению № 4(2) к Приказу № 1100;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свидетельства о болезни военнослужащего;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удостоверения ветерана боевых действий;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документа, удостоверяющего личность военнослужащего;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удостоверения к государственной награде Российской Федерации.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9159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02" y="4734123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___________________</a:t>
            </a:r>
          </a:p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Копии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документов должны быть заверены установленным порядком </a:t>
            </a:r>
          </a:p>
        </p:txBody>
      </p:sp>
    </p:spTree>
    <p:extLst>
      <p:ext uri="{BB962C8B-B14F-4D97-AF65-F5344CB8AC3E}">
        <p14:creationId xmlns:p14="http://schemas.microsoft.com/office/powerpoint/2010/main" val="6157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7658100" cy="5397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Выгодоприобретатели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04918"/>
              </p:ext>
            </p:extLst>
          </p:nvPr>
        </p:nvGraphicFramePr>
        <p:xfrm>
          <a:off x="163803" y="483518"/>
          <a:ext cx="5716790" cy="412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395">
                  <a:extLst>
                    <a:ext uri="{9D8B030D-6E8A-4147-A177-3AD203B41FA5}">
                      <a16:colId xmlns:a16="http://schemas.microsoft.com/office/drawing/2014/main" xmlns="" val="3837039896"/>
                    </a:ext>
                  </a:extLst>
                </a:gridCol>
                <a:gridCol w="2858395">
                  <a:extLst>
                    <a:ext uri="{9D8B030D-6E8A-4147-A177-3AD203B41FA5}">
                      <a16:colId xmlns:a16="http://schemas.microsoft.com/office/drawing/2014/main" xmlns="" val="2349788602"/>
                    </a:ext>
                  </a:extLst>
                </a:gridCol>
              </a:tblGrid>
              <a:tr h="238906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5"/>
                          </a:solidFill>
                        </a:rPr>
                        <a:t>По 52 - ФЗ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5"/>
                          </a:solidFill>
                        </a:rPr>
                        <a:t>По 306 - ФЗ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830862"/>
                  </a:ext>
                </a:extLst>
              </a:tr>
              <a:tr h="379354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супруга (супруг)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родители (усыновители)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несовершеннолетние дети,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дети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старше 18 лет, ставшие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инвалидами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до достижения ими возраста 18 лет, дети в возрасте до 23 лет,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обучающиеся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в образовательных организациях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очная, очно-заочная, заочная формы обучения)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лицо, признанное фактически воспитывавшим и содержавшим застрахованное лицо в течение не менее пяти лет до достижения им совершеннолетия (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фактический воспитатель).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Признание лица фактическим воспитателем производится судом в порядке особого производства по делам об установлении фактов, имеющих юридическое значение.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Распространяется на события, наступившие с 14 июля 2022 года.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дедушка и (или) бабушка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 условии, что они воспитывали и (или) содержали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не менее трех лет в связи с отсутствием у него родителей;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отчим и (или) мачеха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 условии, что они воспитывали и (или) содержали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не менее пяти лет;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подопечные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супруга (супруг)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родители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несовершеннолетние дети,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дети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старше 18 лет, если они стали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инвалидами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до достижения ими возраста 18 лет, дети в возрасте до 23 лет,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обучающиеся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в образовательных организациях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(только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очная форма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обучения)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лицо, признанное фактически воспитывавшим и содержавшим военнослужащего, гражданина, призванного на военные сборы, или гражданина, пребывающего в добровольческом формировании, в течение не менее пяти лет до достижения ими совершеннолетия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(фактический воспитатель).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Признание лица фактическим воспитателем производится судом в порядке особого производства по делам об установлении фактов, имеющих юридическое значение.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Распространяется на события, наступившие с 11.08.2020.  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0793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96545" y="1200685"/>
            <a:ext cx="27719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tx1"/>
                </a:solidFill>
              </a:rPr>
              <a:t>Опекуны/братья/сестры/тети/дяди</a:t>
            </a:r>
            <a:r>
              <a:rPr lang="ru-RU" sz="800" dirty="0">
                <a:solidFill>
                  <a:schemeClr val="tx1"/>
                </a:solidFill>
              </a:rPr>
              <a:t> не является выгодоприобретателями</a:t>
            </a:r>
          </a:p>
          <a:p>
            <a:r>
              <a:rPr lang="ru-RU" sz="800" dirty="0">
                <a:solidFill>
                  <a:schemeClr val="tx1"/>
                </a:solidFill>
              </a:rPr>
              <a:t>Право на получение выплаты  - только после закрепления по суду статуса «фактический воспитатель</a:t>
            </a:r>
            <a:r>
              <a:rPr lang="ru-RU" sz="800" dirty="0" smtClean="0">
                <a:solidFill>
                  <a:schemeClr val="tx1"/>
                </a:solidFill>
              </a:rPr>
              <a:t>»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b="1" dirty="0" err="1">
                <a:solidFill>
                  <a:schemeClr val="tx1"/>
                </a:solidFill>
              </a:rPr>
              <a:t>Нерожденные</a:t>
            </a:r>
            <a:r>
              <a:rPr lang="ru-RU" sz="800" b="1" dirty="0">
                <a:solidFill>
                  <a:schemeClr val="tx1"/>
                </a:solidFill>
              </a:rPr>
              <a:t> дети</a:t>
            </a:r>
            <a:r>
              <a:rPr lang="ru-RU" sz="800" dirty="0">
                <a:solidFill>
                  <a:schemeClr val="tx1"/>
                </a:solidFill>
              </a:rPr>
              <a:t>, о факте которых заявлено при подаче документов ( с приложением справки о сроках беременности из ЛПУ) имеют право на выплату после рождения с предоставлением удостоверяющих документов. Сумма по ним резервируется в равных долях</a:t>
            </a:r>
            <a:r>
              <a:rPr lang="ru-RU" sz="800" dirty="0" smtClean="0">
                <a:solidFill>
                  <a:schemeClr val="tx1"/>
                </a:solidFill>
              </a:rPr>
              <a:t>.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При наличии судебного спора </a:t>
            </a:r>
            <a:r>
              <a:rPr lang="ru-RU" sz="800" b="1" dirty="0">
                <a:solidFill>
                  <a:schemeClr val="tx1"/>
                </a:solidFill>
              </a:rPr>
              <a:t>о  лишении права на выплаты одного из выгодоприобретателей </a:t>
            </a:r>
            <a:r>
              <a:rPr lang="ru-RU" sz="800" dirty="0">
                <a:solidFill>
                  <a:schemeClr val="tx1"/>
                </a:solidFill>
              </a:rPr>
              <a:t>решение о выплате принимается СК после вступления в силу данного решения суда.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b="1" dirty="0" smtClean="0">
                <a:solidFill>
                  <a:schemeClr val="tx1"/>
                </a:solidFill>
              </a:rPr>
              <a:t>Отказ </a:t>
            </a:r>
            <a:r>
              <a:rPr lang="ru-RU" sz="800" b="1" dirty="0">
                <a:solidFill>
                  <a:schemeClr val="tx1"/>
                </a:solidFill>
              </a:rPr>
              <a:t>от </a:t>
            </a:r>
            <a:r>
              <a:rPr lang="ru-RU" sz="800" b="1" dirty="0" smtClean="0">
                <a:solidFill>
                  <a:schemeClr val="tx1"/>
                </a:solidFill>
              </a:rPr>
              <a:t>своей </a:t>
            </a:r>
            <a:r>
              <a:rPr lang="ru-RU" sz="800" b="1" dirty="0">
                <a:solidFill>
                  <a:schemeClr val="tx1"/>
                </a:solidFill>
              </a:rPr>
              <a:t>доли одного выгодоприобретателя </a:t>
            </a:r>
            <a:r>
              <a:rPr lang="ru-RU" sz="800" dirty="0">
                <a:solidFill>
                  <a:schemeClr val="tx1"/>
                </a:solidFill>
              </a:rPr>
              <a:t>возможно только при наличии нотариально заверенного данного заявления и только в пользу выгодоприобретателя (ей) из указанного в законе круга выгодоприобретателей.</a:t>
            </a:r>
          </a:p>
          <a:p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043885" y="865732"/>
            <a:ext cx="2924629" cy="384000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2D87"/>
              </a:solidFill>
              <a:effectLst/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298772" y="278704"/>
            <a:ext cx="295365" cy="400110"/>
            <a:chOff x="7542159" y="828324"/>
            <a:chExt cx="295365" cy="400110"/>
          </a:xfrm>
        </p:grpSpPr>
        <p:sp>
          <p:nvSpPr>
            <p:cNvPr id="11" name="Овал 10"/>
            <p:cNvSpPr/>
            <p:nvPr/>
          </p:nvSpPr>
          <p:spPr bwMode="auto">
            <a:xfrm>
              <a:off x="7542159" y="884876"/>
              <a:ext cx="295365" cy="29536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82800" rIns="9144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rgbClr val="002D87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67340" y="828324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9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262064" y="-92546"/>
            <a:ext cx="4824536" cy="581327"/>
          </a:xfrm>
        </p:spPr>
        <p:txBody>
          <a:bodyPr>
            <a:norm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!</a:t>
            </a:r>
            <a:r>
              <a:rPr lang="ru-RU" sz="1400" b="1" u="sng" dirty="0" smtClean="0"/>
              <a:t>Распространенные ошибки при оформлении документов</a:t>
            </a:r>
            <a:r>
              <a:rPr lang="ru-RU" sz="1400" b="1" u="sng" dirty="0" smtClean="0">
                <a:solidFill>
                  <a:srgbClr val="FF0000"/>
                </a:solidFill>
              </a:rPr>
              <a:t>!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04436"/>
              </p:ext>
            </p:extLst>
          </p:nvPr>
        </p:nvGraphicFramePr>
        <p:xfrm>
          <a:off x="107504" y="398001"/>
          <a:ext cx="8918282" cy="462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196">
                  <a:extLst>
                    <a:ext uri="{9D8B030D-6E8A-4147-A177-3AD203B41FA5}">
                      <a16:colId xmlns:a16="http://schemas.microsoft.com/office/drawing/2014/main" xmlns="" val="869216156"/>
                    </a:ext>
                  </a:extLst>
                </a:gridCol>
                <a:gridCol w="3273691">
                  <a:extLst>
                    <a:ext uri="{9D8B030D-6E8A-4147-A177-3AD203B41FA5}">
                      <a16:colId xmlns:a16="http://schemas.microsoft.com/office/drawing/2014/main" xmlns="" val="3837039896"/>
                    </a:ext>
                  </a:extLst>
                </a:gridCol>
                <a:gridCol w="4275395">
                  <a:extLst>
                    <a:ext uri="{9D8B030D-6E8A-4147-A177-3AD203B41FA5}">
                      <a16:colId xmlns:a16="http://schemas.microsoft.com/office/drawing/2014/main" xmlns="" val="1429631473"/>
                    </a:ext>
                  </a:extLst>
                </a:gridCol>
              </a:tblGrid>
              <a:tr h="20126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5"/>
                          </a:solidFill>
                        </a:rPr>
                        <a:t>Документ</a:t>
                      </a:r>
                      <a:endParaRPr lang="ru-RU" sz="8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5"/>
                          </a:solidFill>
                        </a:rPr>
                        <a:t>Пример ошибки</a:t>
                      </a:r>
                      <a:endParaRPr lang="ru-RU" sz="8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5"/>
                          </a:solidFill>
                        </a:rPr>
                        <a:t>Как правильно</a:t>
                      </a:r>
                      <a:endParaRPr lang="ru-RU" sz="800" b="1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1111507"/>
                  </a:ext>
                </a:extLst>
              </a:tr>
              <a:tr h="546282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Копия документа, удостоверяющего личность военнослужащего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Отсутствует в комплекте документов/паспорт просрочен. </a:t>
                      </a: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Замена паспорта в  20, 45 лет.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Обязательно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необходима копия действующего документа, удостоверяющего личность военнослужащего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07933"/>
                  </a:ext>
                </a:extLst>
              </a:tr>
              <a:tr h="316269">
                <a:tc rowSpan="2"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Реквизиты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банковского счета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Предоставлены реквизиты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иного лица, не являющегося получателем выплат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Необходимо представить в адрес Страховщик полные актуальные банковские реквизиты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счета, открытого на имя получателя выплаты.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351292"/>
                  </a:ext>
                </a:extLst>
              </a:tr>
              <a:tr h="5462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 перечисление страховой суммы несовершеннолетним детям</a:t>
                      </a: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Присылают реквизиты счета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матери/ обычный счет ребенка на выплату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страховой суммы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Для выплаты страховой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суммы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необходимо предоставить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реквизиты номинального счета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, открытого на имя законного представителя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несовершеннолетнего ребенка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(владельца счета) для зачисления денежных средств (бенефициару) вместе с копией договора об открытии счета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2739902"/>
                  </a:ext>
                </a:extLst>
              </a:tr>
              <a:tr h="546282">
                <a:tc rowSpan="4"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Справка об обстоятельствах наступления страхового события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Предоставляют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заверенную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копию справки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Страховщику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ужен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обязательно  оригинал справки об обстоятельствах наступления страхового случая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, а дубликат или копию можно оставить себе для получения иных выплат по данной справке (например: по Указу Президента № 98), оригиналы справок,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направленные Страховщику, не возвращаются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2577093"/>
                  </a:ext>
                </a:extLst>
              </a:tr>
              <a:tr h="5462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 предоставленной справке об обстоятельствах наступления страхового случая указан порядок прохождения военной службы «по контракту», а в справке о тяжести увечья – «мобилизации»  (разночтения)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Порядок прохождения службы должен быть одинаково указан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во всех предоставленных документах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5182209"/>
                  </a:ext>
                </a:extLst>
              </a:tr>
              <a:tr h="5462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 представленной справке об обстоятельствах наступления страхового случая дата получения увечья  (29.12.2022г.) не соответствует дате, указанной в справке о тяжести увечья от (11.02.2023г.) (разночтения)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Даты наступления страхового случая должны быть одинаковы во всех предоставляемых документах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0709184"/>
                  </a:ext>
                </a:extLst>
              </a:tr>
              <a:tr h="5462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 представленной справке не указан порядок прохождения военной службы: по призыву/контракту/мобилизации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основании Приказа Министра обороны Российской Федерации № 755 от 08 декабря 2022 года, в справках об обстоятельствах наступления страхового случая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необходимо указывать порядок прохождения военной службы: по призыву, по контракту или по мобилизации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1234409"/>
                  </a:ext>
                </a:extLst>
              </a:tr>
              <a:tr h="316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Рапорт по факту гибели (смерти)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Нет предоставлен (нарушение Приказа № 1100)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Обязательно необходимо предоставить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539779"/>
                  </a:ext>
                </a:extLst>
              </a:tr>
              <a:tr h="316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Копии документов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Не заверены  в установленном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порядке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Копии документов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заверяются подписью командира воинской части (военного комиссара) и печатью воинской части (военного комиссариата).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04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6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EAB46C0-52FD-274D-A900-3EB86134D378}"/>
              </a:ext>
            </a:extLst>
          </p:cNvPr>
          <p:cNvSpPr txBox="1">
            <a:spLocks/>
          </p:cNvSpPr>
          <p:nvPr/>
        </p:nvSpPr>
        <p:spPr bwMode="auto">
          <a:xfrm>
            <a:off x="755576" y="1851670"/>
            <a:ext cx="583264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smtClean="0">
                <a:solidFill>
                  <a:schemeClr val="tx1"/>
                </a:solidFill>
              </a:rPr>
              <a:t>Примеры заполнения документов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36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21" y="1096949"/>
            <a:ext cx="2998589" cy="3849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497" y="144463"/>
            <a:ext cx="9108504" cy="55507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52-ФЗ</a:t>
            </a:r>
            <a:r>
              <a:rPr lang="ru-RU" sz="1800" dirty="0"/>
              <a:t>. Гибель (смерть) в период прохождения военной службы.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915" y="524209"/>
            <a:ext cx="8871597" cy="488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Пример заполнения справки об обстоятельствах наступления страхового случая для военнослужащих (контрактник/призывник/мобилизованный)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(Приложение № 5 к Приказу № 755). 1 страница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515" y="4808912"/>
            <a:ext cx="230832" cy="125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563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1 стр.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7183" y="1075511"/>
            <a:ext cx="4721379" cy="3754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1.Должны быть угловой штамп воинской части, номер и дата справки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2.Данные по застрахованному лицу и факту его гибели должны быть заполнены корректно: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звание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ФИО </a:t>
            </a:r>
          </a:p>
          <a:p>
            <a:pPr marL="171450" indent="-171450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порядок прохождения военной службы: по призыву/ контракту/ мобилизации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наименование воинской части, где проходил военную службу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дата гибели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обстоятельства гибели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дата и номер выписки из приказа об увольнении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информация о возбуждении/</a:t>
            </a:r>
            <a:r>
              <a:rPr lang="ru-RU" sz="1050" kern="0" dirty="0" err="1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невозбуждении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 уголовного дела по факту гибели застрахованного лица</a:t>
            </a:r>
          </a:p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FF0000"/>
                </a:solidFill>
                <a:latin typeface="Stratos Regular"/>
                <a:ea typeface="+mj-ea"/>
                <a:cs typeface="+mj-cs"/>
                <a:sym typeface="Stratos Regular"/>
              </a:rPr>
              <a:t>ВАЖНО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гибель наступила в связи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с полученными травмами на территории СВО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в справке должна присутствовать фраза: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«при проведении мероприятий боевой готовности</a:t>
            </a:r>
            <a:r>
              <a:rPr lang="ru-RU" sz="1050" b="1" kern="0" dirty="0" smtClean="0">
                <a:solidFill>
                  <a:srgbClr val="000000"/>
                </a:solidFill>
                <a:latin typeface="Stratos Regular"/>
                <a:sym typeface="Stratos Regular"/>
              </a:rPr>
              <a:t>» (требование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Минобороны России )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смерть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не связана с СВО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или наступила из-за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заболевания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 в справке в обязательном порядке должны присутствовать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подробные обстоятельства гибели застрахованного лица и диагноз</a:t>
            </a:r>
          </a:p>
        </p:txBody>
      </p:sp>
    </p:spTree>
    <p:extLst>
      <p:ext uri="{BB962C8B-B14F-4D97-AF65-F5344CB8AC3E}">
        <p14:creationId xmlns:p14="http://schemas.microsoft.com/office/powerpoint/2010/main" val="40650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13" y="144464"/>
            <a:ext cx="9094787" cy="517156"/>
          </a:xfrm>
        </p:spPr>
        <p:txBody>
          <a:bodyPr>
            <a:normAutofit/>
          </a:bodyPr>
          <a:lstStyle/>
          <a:p>
            <a:r>
              <a:rPr lang="ru-RU" sz="1800" dirty="0"/>
              <a:t>52-ФЗ. Гибель (смерть) в период прохождения военной службы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516" b="2994"/>
          <a:stretch/>
        </p:blipFill>
        <p:spPr>
          <a:xfrm>
            <a:off x="540000" y="1096949"/>
            <a:ext cx="3412043" cy="3922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415" y="4882721"/>
            <a:ext cx="230832" cy="125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563" kern="0" dirty="0">
                <a:solidFill>
                  <a:srgbClr val="000000"/>
                </a:solidFill>
                <a:latin typeface="Stratos Regular"/>
                <a:sym typeface="Stratos Regular"/>
              </a:rPr>
              <a:t>2</a:t>
            </a:r>
            <a:r>
              <a:rPr lang="ru-RU" sz="563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 стр.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287" y="850827"/>
            <a:ext cx="4783187" cy="407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3.Все родственные поля должны быть заполнены.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В случае отсутствия одного из членов семьи застрахованного лица в соответствующей строке указывается причина отсутствия:</a:t>
            </a: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сли у застрахованного на момент гибели не было супруги или детей, в соответствующей строке необходимо прописать «не имеет»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у застрахованного родители умерли, то в справке прописывается их ФИО (желательно, но необязательно) и информация о смерти (обязательно серия и номер свидетельства о </a:t>
            </a:r>
            <a:r>
              <a:rPr lang="ru-RU" sz="1050" kern="0" dirty="0" smtClean="0">
                <a:solidFill>
                  <a:srgbClr val="000000"/>
                </a:solidFill>
                <a:latin typeface="Stratos Regular"/>
                <a:sym typeface="Stratos Regular"/>
              </a:rPr>
              <a:t>смерти) </a:t>
            </a: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есть иные выгодоприобретатели по 52-ФЗ, их необходимо прописать в соответствующей графе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4.В конце документа должно быть корректно прописано, что справка выдана для принятия решения о выплате страховой суммы (иногда ошибочно указано «для выплаты единовременного пособия»)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5.Обязательно наличие гербовой печати воинской части/военного комиссариата, должности и ФИО подписанта (командир воинской части/военный комиссар)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b="1" kern="0" dirty="0">
              <a:solidFill>
                <a:srgbClr val="FF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FF0000"/>
                </a:solidFill>
                <a:latin typeface="Stratos Regular"/>
                <a:sym typeface="Stratos Regular"/>
              </a:rPr>
              <a:t>ВАЖНО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у застрахованного есть совершеннолетние дети, которые не являются выгодоприобретателями по 52-ФЗ, их необходимо прописать в справке, однако обязательно указать, что они не являются инвалидами детства и не обучались в образовательных учреждениях на момент гибели застрахованного лица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915" y="543300"/>
            <a:ext cx="8499319" cy="488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Пример заполнения справки об обстоятельствах наступления страхового случая для военнослужащих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(контрактник/призывник/мобилизованный)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(Приложение № 5 к Приказу № 755). 2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15279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911529"/>
            <a:ext cx="3736309" cy="381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85" y="4551160"/>
            <a:ext cx="3045858" cy="357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8602663" cy="752475"/>
          </a:xfrm>
        </p:spPr>
        <p:txBody>
          <a:bodyPr>
            <a:normAutofit/>
          </a:bodyPr>
          <a:lstStyle/>
          <a:p>
            <a:r>
              <a:rPr lang="ru-RU" sz="1800" dirty="0"/>
              <a:t>306-ФЗ. Гибель (смерть) в период прохождения военной службы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914" y="637531"/>
            <a:ext cx="833444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Пример заполнения справки по военнослужащему (контрактник/призывник/мобилизованный)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(Приложение № 2 к Приказу № 1100). 1 страница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515" y="4808912"/>
            <a:ext cx="230832" cy="125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563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1 стр.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7183" y="1075511"/>
            <a:ext cx="4163786" cy="3754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1.Должны быть угловой штамп воинской части, номер и дата справки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2.Данные по застрахованному лицу и факту его гибели должны быть заполнены корректно: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звание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ФИО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наименование воинской части, где проходил военную службу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дата гибели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причина гибели: военная травма/заболевание…, диагноз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обстоятельства гибели</a:t>
            </a: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дата и номер выписки из приказа об увольнении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информация о возбуждении/</a:t>
            </a:r>
            <a:r>
              <a:rPr lang="ru-RU" sz="1050" kern="0" dirty="0" err="1">
                <a:solidFill>
                  <a:srgbClr val="000000"/>
                </a:solidFill>
                <a:latin typeface="Stratos Regular"/>
                <a:sym typeface="Stratos Regular"/>
              </a:rPr>
              <a:t>невозбуждении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 уголовного дела по факту гибели застрахованного лица</a:t>
            </a:r>
          </a:p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FF0000"/>
                </a:solidFill>
                <a:latin typeface="Stratos Regular"/>
                <a:ea typeface="+mj-ea"/>
                <a:cs typeface="+mj-cs"/>
                <a:sym typeface="Stratos Regular"/>
              </a:rPr>
              <a:t>ВАЖНО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гибель наступила в связи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с полученными травмами на территории СВО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в справке должна присутствовать фраза: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«при проведении мероприятий боевой готовности»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смерть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не связана с СВО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или наступила из-за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заболевания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 в справке в обязательном порядке должны присутствовать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подробные обстоятельства гибели застрахованного лица и диагноз</a:t>
            </a:r>
          </a:p>
        </p:txBody>
      </p:sp>
    </p:spTree>
    <p:extLst>
      <p:ext uri="{BB962C8B-B14F-4D97-AF65-F5344CB8AC3E}">
        <p14:creationId xmlns:p14="http://schemas.microsoft.com/office/powerpoint/2010/main" val="37367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22"/>
            <a:ext cx="4176288" cy="3892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496" y="144463"/>
            <a:ext cx="9108505" cy="752475"/>
          </a:xfrm>
        </p:spPr>
        <p:txBody>
          <a:bodyPr>
            <a:normAutofit/>
          </a:bodyPr>
          <a:lstStyle/>
          <a:p>
            <a:r>
              <a:rPr lang="ru-RU" sz="1800" dirty="0"/>
              <a:t>306-ФЗ. Гибель (смерть) в период прохождения военной службы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415" y="4882721"/>
            <a:ext cx="230832" cy="125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563" kern="0" dirty="0">
                <a:solidFill>
                  <a:srgbClr val="000000"/>
                </a:solidFill>
                <a:latin typeface="Stratos Regular"/>
                <a:sym typeface="Stratos Regular"/>
              </a:rPr>
              <a:t>2</a:t>
            </a:r>
            <a:r>
              <a:rPr lang="ru-RU" sz="563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 стр.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6287" y="819201"/>
            <a:ext cx="4783187" cy="42396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3.Все родственные поля должны быть заполнены.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В случае отсутствия одного из членов семьи военнослужащего в соответствующей строке указывается причина отсутствия:</a:t>
            </a: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сли у военнослужащего на момент гибели не было супруги или детей, в соответствующей строке необходимо прописать «не имеет»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у военнослужащего родители умерли, то в справке прописывается их ФИО (желательно, но необязательно) и информация о смерти (обязательно данные из свидетельства о смерти)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есть иные члены семьи по 306-ФЗ, их необходимо добавить в справку вручную после графы «отец»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4.В конце документа должно быть корректно прописано, что справка выдана для принятия решения о выплате единовременного пособия (иногда ошибочно указано «для выплаты страховой суммы»)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5.Обязательно наличие гербовой печати воинской части/военного комиссариата, должности и ФИО подписанта (командир воинской части/военный комиссар)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b="1" kern="0" dirty="0">
              <a:solidFill>
                <a:srgbClr val="FF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FF0000"/>
                </a:solidFill>
                <a:latin typeface="Stratos Regular"/>
                <a:sym typeface="Stratos Regular"/>
              </a:rPr>
              <a:t>ВАЖНО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у военнослужащего есть совершеннолетние дети, которые не являются членами семьи, имеющими право на выплату по 306-ФЗ, их необходимо прописать в справке, однако обязательно указать, что они не являются инвалидами детства и не обучались в образовательных учреждениях по очной форме обучения на момент гибели военнослужащего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914" y="637531"/>
            <a:ext cx="833444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Пример заполнения справки по военнослужащему (контрактник/призывник/мобилизованный)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(Приложение № 2 к Приказу № 1100). 2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34967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21" y="1041799"/>
            <a:ext cx="3283042" cy="3937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63" y="144463"/>
            <a:ext cx="8872537" cy="752475"/>
          </a:xfrm>
        </p:spPr>
        <p:txBody>
          <a:bodyPr>
            <a:normAutofit/>
          </a:bodyPr>
          <a:lstStyle/>
          <a:p>
            <a:r>
              <a:rPr lang="ru-RU" sz="1800" dirty="0"/>
              <a:t>306-ФЗ. Гибель (смерть) в период пребывания в добровольческом формировании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915" y="827645"/>
            <a:ext cx="833444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Пример заполнения справки по добровольцу 22179 БАРС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(Приложение № 4(4) к Приказу № 1100). 1 страница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4428" y="4848042"/>
            <a:ext cx="230832" cy="125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563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1 стр.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156" y="1078221"/>
            <a:ext cx="4163786" cy="3916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1.Должны быть угловой штамп воинской части, номер и дата справки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2.Данные по добровольцу и факту его гибели должны быть заполнены корректно: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звание – тольк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о при его наличии</a:t>
            </a: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ФИО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наименование воинской части (добровольческого формирования), где пребывал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дата гибели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причина гибели: увечье/заболевание…, диагноз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обстоятельства гибели</a:t>
            </a: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дата прекращения контракта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информация о возбуждении/</a:t>
            </a:r>
            <a:r>
              <a:rPr lang="ru-RU" sz="1050" kern="0" dirty="0" err="1">
                <a:solidFill>
                  <a:srgbClr val="000000"/>
                </a:solidFill>
                <a:latin typeface="Stratos Regular"/>
                <a:sym typeface="Stratos Regular"/>
              </a:rPr>
              <a:t>невозбуждении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 уголовного дела по факту гибели застрахованного лица (верное подчеркнуть)</a:t>
            </a:r>
          </a:p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FF0000"/>
                </a:solidFill>
                <a:latin typeface="Stratos Regular"/>
                <a:ea typeface="+mj-ea"/>
                <a:cs typeface="+mj-cs"/>
                <a:sym typeface="Stratos Regular"/>
              </a:rPr>
              <a:t>ВАЖНО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гибель наступила в связи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с полученными травмами на территории СВО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в справке должна присутствовать фраза: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«при проведении мероприятий боевой готовности»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смерть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не связана с СВО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или наступила из-за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заболевания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 в справке в обязательном порядке должны присутствовать </a:t>
            </a:r>
            <a:r>
              <a:rPr lang="ru-RU" sz="1050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подробные обстоятельства гибели добровольца и диагноз</a:t>
            </a:r>
          </a:p>
        </p:txBody>
      </p:sp>
    </p:spTree>
    <p:extLst>
      <p:ext uri="{BB962C8B-B14F-4D97-AF65-F5344CB8AC3E}">
        <p14:creationId xmlns:p14="http://schemas.microsoft.com/office/powerpoint/2010/main" val="5448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6205538" cy="4937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Взаимодействие при оформлении документов на выплаты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9190" y="1358654"/>
            <a:ext cx="5078269" cy="287258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defTabSz="8255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sym typeface="Stratos Regular"/>
              </a:rPr>
              <a:t>Памятки </a:t>
            </a: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с информацией по условиям и порядку выплат размещены </a:t>
            </a:r>
            <a:r>
              <a:rPr lang="ru-RU" sz="1000" dirty="0">
                <a:solidFill>
                  <a:schemeClr val="tx1"/>
                </a:solidFill>
                <a:sym typeface="Stratos Regular"/>
              </a:rPr>
              <a:t>на официальном сайте </a:t>
            </a: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Страховщика.</a:t>
            </a:r>
            <a:endParaRPr lang="ru-RU" sz="1000" dirty="0">
              <a:solidFill>
                <a:schemeClr val="tx1"/>
              </a:solidFill>
              <a:sym typeface="Stratos Regular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171450" marR="0" indent="-1714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000" dirty="0" smtClean="0">
                <a:solidFill>
                  <a:schemeClr val="tx1"/>
                </a:solidFill>
              </a:rPr>
              <a:t>Документы на выплаты принимаются в офисе Страховщика (лично или почтовым отправлением).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Stratos Regular"/>
            </a:endParaRPr>
          </a:p>
          <a:p>
            <a:pPr marL="171450" indent="-171450" defTabSz="8255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Статус рассмотрения  документов можно уточнить:</a:t>
            </a:r>
          </a:p>
          <a:p>
            <a:pPr marL="171450" indent="-171450" defTabSz="8255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1"/>
              </a:solidFill>
              <a:sym typeface="Stratos Regular"/>
            </a:endParaRPr>
          </a:p>
          <a:p>
            <a:pPr lvl="1" defTabSz="82550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по </a:t>
            </a:r>
            <a:r>
              <a:rPr lang="ru-RU" sz="1000" dirty="0" err="1" smtClean="0">
                <a:solidFill>
                  <a:schemeClr val="tx1"/>
                </a:solidFill>
                <a:sym typeface="Stratos Regular"/>
              </a:rPr>
              <a:t>эл.почте</a:t>
            </a: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 или телефону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1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chemeClr val="tx1"/>
              </a:solidFill>
              <a:sym typeface="Stratos Regular"/>
            </a:endParaRPr>
          </a:p>
          <a:p>
            <a:pPr marL="182563" lvl="1" indent="-182563" defTabSz="8255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sym typeface="Stratos Regular"/>
              </a:rPr>
              <a:t>При отправке документов по Почте </a:t>
            </a: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России </a:t>
            </a:r>
            <a:r>
              <a:rPr lang="ru-RU" sz="1000" dirty="0">
                <a:solidFill>
                  <a:schemeClr val="tx1"/>
                </a:solidFill>
                <a:sym typeface="Stratos Regular"/>
              </a:rPr>
              <a:t>статус доставки </a:t>
            </a:r>
            <a:r>
              <a:rPr lang="ru-RU" sz="1000" b="1" dirty="0">
                <a:solidFill>
                  <a:schemeClr val="tx1"/>
                </a:solidFill>
                <a:sym typeface="Stratos Regular"/>
              </a:rPr>
              <a:t>можно отслеживать по трек-номеру на </a:t>
            </a:r>
            <a:r>
              <a:rPr lang="ru-RU" sz="1000" b="1" dirty="0" smtClean="0">
                <a:solidFill>
                  <a:schemeClr val="tx1"/>
                </a:solidFill>
                <a:sym typeface="Stratos Regular"/>
              </a:rPr>
              <a:t>сайте Почты России.</a:t>
            </a:r>
            <a:endParaRPr lang="ru-RU" sz="1000" b="1" dirty="0">
              <a:solidFill>
                <a:schemeClr val="tx1"/>
              </a:solidFill>
              <a:sym typeface="Stratos Regular"/>
            </a:endParaRPr>
          </a:p>
          <a:p>
            <a:pPr marL="0" lvl="1" defTabSz="8255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tx1"/>
              </a:solidFill>
              <a:sym typeface="Stratos Regular"/>
            </a:endParaRPr>
          </a:p>
          <a:p>
            <a:pPr lvl="1" defTabSz="825500" fontAlgn="auto" hangingPunct="0">
              <a:spcBef>
                <a:spcPts val="0"/>
              </a:spcBef>
              <a:spcAft>
                <a:spcPts val="0"/>
              </a:spcAft>
            </a:pPr>
            <a:endParaRPr lang="ru-RU" sz="1000" dirty="0" smtClean="0">
              <a:solidFill>
                <a:schemeClr val="tx1"/>
              </a:solidFill>
              <a:sym typeface="Stratos Regular"/>
            </a:endParaRPr>
          </a:p>
          <a:p>
            <a:pPr marL="171450" indent="-171450" defTabSz="8255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После </a:t>
            </a:r>
            <a:r>
              <a:rPr lang="ru-RU" sz="1000" dirty="0">
                <a:solidFill>
                  <a:schemeClr val="tx1"/>
                </a:solidFill>
                <a:sym typeface="Stratos Regular"/>
              </a:rPr>
              <a:t>получения документов, оформленных </a:t>
            </a: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 в соответствии с требованиями законодательства, Страховщик производит страховую выплату/компенсацию </a:t>
            </a:r>
            <a:r>
              <a:rPr lang="ru-RU" sz="1000" dirty="0">
                <a:solidFill>
                  <a:schemeClr val="tx1"/>
                </a:solidFill>
                <a:sym typeface="Stratos Regular"/>
              </a:rPr>
              <a:t>либо оформляет отказ в страховой </a:t>
            </a:r>
            <a:r>
              <a:rPr lang="ru-RU" sz="1000" dirty="0" smtClean="0">
                <a:solidFill>
                  <a:schemeClr val="tx1"/>
                </a:solidFill>
                <a:sym typeface="Stratos Regular"/>
              </a:rPr>
              <a:t>выплате </a:t>
            </a:r>
            <a:r>
              <a:rPr lang="ru-RU" sz="1000" b="1" dirty="0" smtClean="0">
                <a:solidFill>
                  <a:schemeClr val="tx1"/>
                </a:solidFill>
                <a:sym typeface="Stratos Regular"/>
              </a:rPr>
              <a:t>в </a:t>
            </a:r>
            <a:r>
              <a:rPr lang="ru-RU" sz="1000" b="1" dirty="0">
                <a:solidFill>
                  <a:schemeClr val="tx1"/>
                </a:solidFill>
                <a:sym typeface="Stratos Regular"/>
              </a:rPr>
              <a:t>течение 15 </a:t>
            </a:r>
            <a:r>
              <a:rPr lang="ru-RU" sz="1000" b="1" dirty="0" smtClean="0">
                <a:solidFill>
                  <a:schemeClr val="tx1"/>
                </a:solidFill>
                <a:sym typeface="Stratos Regular"/>
              </a:rPr>
              <a:t>календарных </a:t>
            </a:r>
            <a:r>
              <a:rPr lang="ru-RU" sz="1000" b="1" dirty="0">
                <a:solidFill>
                  <a:schemeClr val="tx1"/>
                </a:solidFill>
                <a:sym typeface="Stratos Regular"/>
              </a:rPr>
              <a:t>дней с момента получения </a:t>
            </a:r>
            <a:r>
              <a:rPr lang="ru-RU" sz="1000" b="1" dirty="0" smtClean="0">
                <a:solidFill>
                  <a:schemeClr val="tx1"/>
                </a:solidFill>
                <a:sym typeface="Stratos Regular"/>
              </a:rPr>
              <a:t>документов. </a:t>
            </a:r>
            <a:endParaRPr lang="ru-RU" sz="1000" b="1" dirty="0">
              <a:solidFill>
                <a:schemeClr val="tx1"/>
              </a:solidFill>
              <a:sym typeface="Stratos Regular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28184" y="-236562"/>
            <a:ext cx="2988994" cy="2554841"/>
            <a:chOff x="3419872" y="2040480"/>
            <a:chExt cx="2844399" cy="25199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798" t="38140" r="45989" b="12701"/>
            <a:stretch/>
          </p:blipFill>
          <p:spPr>
            <a:xfrm>
              <a:off x="3419872" y="2040480"/>
              <a:ext cx="2844399" cy="2519902"/>
            </a:xfrm>
            <a:prstGeom prst="round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 bwMode="auto">
            <a:xfrm>
              <a:off x="3656214" y="3204453"/>
              <a:ext cx="1020682" cy="95978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82800" rIns="9144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rgbClr val="002D87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5540393" y="2318279"/>
            <a:ext cx="3300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Почтовый адрес </a:t>
            </a:r>
            <a:r>
              <a:rPr lang="ru-RU" sz="800" b="1" dirty="0" smtClean="0">
                <a:solidFill>
                  <a:schemeClr val="tx1"/>
                </a:solidFill>
              </a:rPr>
              <a:t>Страховщика </a:t>
            </a:r>
            <a:r>
              <a:rPr lang="ru-RU" sz="800" b="1" dirty="0">
                <a:solidFill>
                  <a:schemeClr val="tx1"/>
                </a:solidFill>
              </a:rPr>
              <a:t>для отправки документов:</a:t>
            </a:r>
          </a:p>
          <a:p>
            <a:pPr algn="ctr"/>
            <a:endParaRPr lang="ru-RU" sz="800" dirty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Для передачи пакета </a:t>
            </a:r>
            <a:r>
              <a:rPr lang="ru-RU" sz="800" b="1" dirty="0">
                <a:solidFill>
                  <a:schemeClr val="tx1"/>
                </a:solidFill>
              </a:rPr>
              <a:t>документов в офис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График </a:t>
            </a:r>
            <a:r>
              <a:rPr lang="ru-RU" sz="800" dirty="0">
                <a:solidFill>
                  <a:schemeClr val="tx1"/>
                </a:solidFill>
              </a:rPr>
              <a:t>приема: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понедельник - четверг: 09:00 до 18:00,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пятница: с 09:00 до 16:45,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</a:rPr>
              <a:t> суббота и воскресенье – выходные дни.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3497" t="15143" r="20665" b="46828"/>
          <a:stretch/>
        </p:blipFill>
        <p:spPr>
          <a:xfrm>
            <a:off x="6552562" y="1193718"/>
            <a:ext cx="2631412" cy="1008112"/>
          </a:xfrm>
          <a:prstGeom prst="round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11340"/>
          <a:stretch/>
        </p:blipFill>
        <p:spPr>
          <a:xfrm>
            <a:off x="5364395" y="3990462"/>
            <a:ext cx="3553532" cy="11191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4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818554"/>
            <a:ext cx="3781818" cy="4203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1463" y="144463"/>
            <a:ext cx="8872537" cy="752475"/>
          </a:xfrm>
        </p:spPr>
        <p:txBody>
          <a:bodyPr>
            <a:normAutofit/>
          </a:bodyPr>
          <a:lstStyle/>
          <a:p>
            <a:r>
              <a:rPr lang="ru-RU" sz="1800" dirty="0"/>
              <a:t>306-ФЗ. Гибель (смерть) в период пребывания в добровольческом формировании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415" y="4882721"/>
            <a:ext cx="230832" cy="125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563" kern="0" dirty="0">
                <a:solidFill>
                  <a:srgbClr val="000000"/>
                </a:solidFill>
                <a:latin typeface="Stratos Regular"/>
                <a:sym typeface="Stratos Regular"/>
              </a:rPr>
              <a:t>2</a:t>
            </a:r>
            <a:r>
              <a:rPr lang="ru-RU" sz="563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 стр.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4326" y="905036"/>
            <a:ext cx="4783187" cy="4078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3.Все родственные поля должны быть заполнены. 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В случае отсутствия одного из членов семьи у добровольца в соответствующей строке указывается причина отсутствия:</a:t>
            </a: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</a:t>
            </a: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сли у добровольца на момент гибели не было супруги или детей, в соответствующей строке необходимо прописать «не имеет»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у добровольца родители умерли, то в справке прописывается их ФИО (желательно, но необязательно) и информация о смерти (обязательно данные из свидетельства о смерти) 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есть иные члены семьи по 306-ФЗ, их необходимо добавить в справку</a:t>
            </a:r>
          </a:p>
          <a:p>
            <a:pPr marL="171450" indent="-171450" algn="just" defTabSz="309563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50" kern="0" dirty="0">
              <a:solidFill>
                <a:srgbClr val="00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ea typeface="+mj-ea"/>
                <a:cs typeface="+mj-cs"/>
                <a:sym typeface="Stratos Regular"/>
              </a:rPr>
              <a:t>4.В конце документа должно быть корректно прописано, что справка выдана для принятия решения о выплате единовременного пособия (иногда ошибочно указано «для выплаты страховой суммы»)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kern="0" dirty="0">
              <a:solidFill>
                <a:srgbClr val="000000"/>
              </a:solidFill>
              <a:latin typeface="Stratos Regular"/>
              <a:ea typeface="+mj-ea"/>
              <a:cs typeface="+mj-cs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5.Обязательно наличие гербовой печати воинской части/военного комиссариата, должности и ФИО подписанта (командир воинской части/военный комиссар)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endParaRPr lang="ru-RU" sz="1050" b="1" kern="0" dirty="0">
              <a:solidFill>
                <a:srgbClr val="FF0000"/>
              </a:solidFill>
              <a:latin typeface="Stratos Regular"/>
              <a:sym typeface="Stratos Regular"/>
            </a:endParaRP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FF0000"/>
                </a:solidFill>
                <a:latin typeface="Stratos Regular"/>
                <a:sym typeface="Stratos Regular"/>
              </a:rPr>
              <a:t>ВАЖНО</a:t>
            </a:r>
          </a:p>
          <a:p>
            <a:pPr algn="just" defTabSz="309563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050" kern="0" dirty="0">
                <a:solidFill>
                  <a:srgbClr val="000000"/>
                </a:solidFill>
                <a:latin typeface="Stratos Regular"/>
                <a:sym typeface="Stratos Regular"/>
              </a:rPr>
              <a:t>Если у добровольца есть совершеннолетние дети, которые не являются членами семьи, имеющими право на выплату по 306-ФЗ, их необходимо прописать в справке, однако обязательно указать, что они не являются инвалидами детства и не обучались в образовательных учреждениях по очной форме обучения на момент гибели добровольца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915" y="827645"/>
            <a:ext cx="833444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Пример заполнения справки по добровольцу 22179 БАРС </a:t>
            </a:r>
          </a:p>
          <a:p>
            <a:pPr defTabSz="309563" hangingPunct="0">
              <a:spcBef>
                <a:spcPts val="0"/>
              </a:spcBef>
              <a:spcAft>
                <a:spcPts val="0"/>
              </a:spcAft>
            </a:pPr>
            <a:r>
              <a:rPr lang="ru-RU" sz="975" b="1" kern="0" dirty="0">
                <a:solidFill>
                  <a:srgbClr val="000000"/>
                </a:solidFill>
                <a:latin typeface="Stratos Regular"/>
                <a:sym typeface="Stratos Regular"/>
              </a:rPr>
              <a:t>(Приложение № 4(4) к Приказу № 1100). 1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6563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4392613" cy="3603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Категории военнослужащих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8044" y="1079185"/>
            <a:ext cx="4753520" cy="38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1336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908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6pPr>
            <a:lvl7pPr marL="3048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7pPr>
            <a:lvl8pPr marL="3505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8pPr>
            <a:lvl9pPr marL="39624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D87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000" kern="0" dirty="0" smtClean="0">
                <a:solidFill>
                  <a:schemeClr val="accent5"/>
                </a:solidFill>
              </a:rPr>
              <a:t>КОНТРАКТНИК</a:t>
            </a:r>
            <a:r>
              <a:rPr lang="ru-RU" sz="1000" kern="0" dirty="0" smtClean="0"/>
              <a:t> - лицо</a:t>
            </a:r>
            <a:r>
              <a:rPr lang="ru-RU" sz="1000" kern="0" dirty="0"/>
              <a:t>, официально заключившее контракт на прохождение военной </a:t>
            </a:r>
            <a:r>
              <a:rPr lang="ru-RU" sz="1000" kern="0" dirty="0" smtClean="0"/>
              <a:t>службы.</a:t>
            </a:r>
            <a:endParaRPr lang="ru-RU" sz="1000" kern="0" dirty="0"/>
          </a:p>
          <a:p>
            <a:pPr marL="0" indent="0" algn="just">
              <a:buNone/>
            </a:pPr>
            <a:endParaRPr lang="ru-RU" sz="1000" kern="0" dirty="0" smtClean="0"/>
          </a:p>
          <a:p>
            <a:pPr marL="0" indent="0" algn="just">
              <a:buNone/>
            </a:pPr>
            <a:endParaRPr lang="ru-RU" sz="1000" kern="0" dirty="0" smtClean="0"/>
          </a:p>
          <a:p>
            <a:pPr marL="0" indent="0" algn="just">
              <a:buNone/>
            </a:pPr>
            <a:r>
              <a:rPr lang="ru-RU" sz="1000" kern="0" dirty="0" smtClean="0">
                <a:solidFill>
                  <a:schemeClr val="accent5"/>
                </a:solidFill>
              </a:rPr>
              <a:t>ПРИЗЫВНИК (</a:t>
            </a:r>
            <a:r>
              <a:rPr lang="ru-RU" sz="1000" kern="0" dirty="0">
                <a:solidFill>
                  <a:schemeClr val="accent5"/>
                </a:solidFill>
              </a:rPr>
              <a:t>СРОЧНИК) </a:t>
            </a:r>
            <a:r>
              <a:rPr lang="ru-RU" sz="1000" kern="0" dirty="0" smtClean="0">
                <a:solidFill>
                  <a:schemeClr val="accent5"/>
                </a:solidFill>
              </a:rPr>
              <a:t> </a:t>
            </a:r>
            <a:r>
              <a:rPr lang="ru-RU" sz="1000" kern="0" dirty="0" smtClean="0"/>
              <a:t>- мужчина</a:t>
            </a:r>
            <a:r>
              <a:rPr lang="ru-RU" sz="1000" kern="0" dirty="0"/>
              <a:t>, не пребывающий в запасе в возрасте от 18 до 27 лет, которого призвали на военную (срочную) службу. Срок службы – 1 год. </a:t>
            </a:r>
            <a:r>
              <a:rPr lang="ru-RU" sz="1000" kern="0" dirty="0" smtClean="0"/>
              <a:t>Если призывник в период прохождения военной службы по призыву подпишет контракт с Минобороны России, с того момента он становится контрактником.</a:t>
            </a:r>
          </a:p>
          <a:p>
            <a:pPr algn="just"/>
            <a:endParaRPr lang="ru-RU" sz="1000" kern="0" dirty="0" smtClean="0"/>
          </a:p>
          <a:p>
            <a:pPr marL="0" indent="0" algn="just">
              <a:buNone/>
            </a:pPr>
            <a:r>
              <a:rPr lang="ru-RU" sz="1000" kern="0" dirty="0" smtClean="0">
                <a:solidFill>
                  <a:schemeClr val="accent5"/>
                </a:solidFill>
              </a:rPr>
              <a:t>МОБИЛИЗОВАННЫЙ</a:t>
            </a:r>
            <a:r>
              <a:rPr lang="ru-RU" sz="1000" kern="0" dirty="0"/>
              <a:t> </a:t>
            </a:r>
            <a:r>
              <a:rPr lang="ru-RU" sz="1000" kern="0" dirty="0" smtClean="0"/>
              <a:t> - лицо</a:t>
            </a:r>
            <a:r>
              <a:rPr lang="ru-RU" sz="1000" kern="0" dirty="0"/>
              <a:t>, призванное на военную службу по мобилизации. </a:t>
            </a:r>
            <a:endParaRPr lang="ru-RU" sz="1000" kern="0" dirty="0" smtClean="0"/>
          </a:p>
          <a:p>
            <a:pPr marL="0" indent="0" algn="just">
              <a:buNone/>
            </a:pPr>
            <a:r>
              <a:rPr lang="ru-RU" sz="1000" kern="0" dirty="0" smtClean="0"/>
              <a:t>Мобилизация </a:t>
            </a:r>
            <a:r>
              <a:rPr lang="ru-RU" sz="1000" kern="0" dirty="0"/>
              <a:t>в России была объявлена </a:t>
            </a:r>
            <a:r>
              <a:rPr lang="ru-RU" sz="1000" kern="0" dirty="0" smtClean="0"/>
              <a:t>21.09.2022.</a:t>
            </a:r>
          </a:p>
          <a:p>
            <a:pPr marL="0" indent="0" algn="just">
              <a:buNone/>
            </a:pPr>
            <a:r>
              <a:rPr lang="ru-RU" sz="1000" kern="0" dirty="0" smtClean="0"/>
              <a:t>Если </a:t>
            </a:r>
            <a:r>
              <a:rPr lang="ru-RU" sz="1000" kern="0" dirty="0"/>
              <a:t>призывник в период прохождения военной службы по призыву подпишет контракт с Минобороны России, </a:t>
            </a:r>
            <a:r>
              <a:rPr lang="ru-RU" sz="1000" kern="0" dirty="0" smtClean="0"/>
              <a:t>с этого момента он </a:t>
            </a:r>
            <a:r>
              <a:rPr lang="ru-RU" sz="1000" kern="0" dirty="0"/>
              <a:t>становится </a:t>
            </a:r>
            <a:r>
              <a:rPr lang="ru-RU" sz="1000" kern="0" dirty="0" smtClean="0"/>
              <a:t>контрактником.</a:t>
            </a:r>
            <a:endParaRPr lang="ru-RU" sz="1000" kern="0" dirty="0"/>
          </a:p>
          <a:p>
            <a:pPr marL="0" indent="0" algn="just">
              <a:buNone/>
            </a:pPr>
            <a:r>
              <a:rPr lang="ru-RU" sz="1000" kern="0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sz="1000" kern="0" dirty="0" smtClean="0"/>
              <a:t>Призыв по мобилизации </a:t>
            </a:r>
            <a:r>
              <a:rPr lang="ru-RU" sz="1000" b="1" kern="0" dirty="0" smtClean="0"/>
              <a:t>не равно </a:t>
            </a:r>
            <a:r>
              <a:rPr lang="ru-RU" sz="1000" kern="0" dirty="0" smtClean="0"/>
              <a:t>призыв на срочную службу.</a:t>
            </a:r>
            <a:endParaRPr lang="ru-RU" sz="1000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050156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Относящиеся к Минобороны России:</a:t>
            </a: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accent5"/>
                </a:solidFill>
              </a:rPr>
              <a:t>УЧАСТНИК ДОБРОВОЛЬЧЕСКОГО ФОРМИРОВАНИЯ </a:t>
            </a:r>
            <a:r>
              <a:rPr lang="ru-RU" sz="1000" dirty="0" smtClean="0">
                <a:solidFill>
                  <a:schemeClr val="tx1"/>
                </a:solidFill>
              </a:rPr>
              <a:t>- гражданин, добровольно поступивший в добровольческое формирование, относящееся к Минобороны России.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НЕ </a:t>
            </a:r>
            <a:r>
              <a:rPr lang="ru-RU" sz="1000" b="1" dirty="0">
                <a:solidFill>
                  <a:schemeClr val="tx1"/>
                </a:solidFill>
              </a:rPr>
              <a:t>относящиеся к Минобороны России:</a:t>
            </a: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accent5"/>
                </a:solidFill>
              </a:rPr>
              <a:t>УЧАСТНИК </a:t>
            </a:r>
            <a:r>
              <a:rPr lang="ru-RU" sz="1000" dirty="0" smtClean="0">
                <a:solidFill>
                  <a:schemeClr val="accent5"/>
                </a:solidFill>
              </a:rPr>
              <a:t>ЧВК </a:t>
            </a:r>
            <a:r>
              <a:rPr lang="ru-RU" sz="1000" dirty="0" smtClean="0">
                <a:solidFill>
                  <a:schemeClr val="tx1"/>
                </a:solidFill>
              </a:rPr>
              <a:t>– </a:t>
            </a:r>
            <a:r>
              <a:rPr lang="ru-RU" sz="1000" dirty="0">
                <a:solidFill>
                  <a:schemeClr val="tx1"/>
                </a:solidFill>
              </a:rPr>
              <a:t>гражданин, заключивший контракт с частной военной компанией. Частные военные компании не относятся к Минобороны </a:t>
            </a:r>
            <a:r>
              <a:rPr lang="ru-RU" sz="1000" dirty="0" smtClean="0">
                <a:solidFill>
                  <a:schemeClr val="tx1"/>
                </a:solidFill>
              </a:rPr>
              <a:t>России</a:t>
            </a: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ЧВК </a:t>
            </a:r>
            <a:r>
              <a:rPr lang="ru-RU" sz="1000" dirty="0">
                <a:solidFill>
                  <a:schemeClr val="tx1"/>
                </a:solidFill>
              </a:rPr>
              <a:t>- негосударственное вооруженное формирование </a:t>
            </a:r>
            <a:r>
              <a:rPr lang="ru-RU" sz="1000" dirty="0" smtClean="0">
                <a:solidFill>
                  <a:schemeClr val="tx1"/>
                </a:solidFill>
              </a:rPr>
              <a:t>(</a:t>
            </a:r>
            <a:r>
              <a:rPr lang="ru-RU" sz="1000" dirty="0">
                <a:solidFill>
                  <a:schemeClr val="tx1"/>
                </a:solidFill>
              </a:rPr>
              <a:t>Вагнер, Редут, Троя, </a:t>
            </a:r>
            <a:r>
              <a:rPr lang="ru-RU" sz="1000" dirty="0" smtClean="0">
                <a:solidFill>
                  <a:schemeClr val="tx1"/>
                </a:solidFill>
              </a:rPr>
              <a:t>Крым).</a:t>
            </a:r>
          </a:p>
          <a:p>
            <a:endParaRPr lang="ru-RU" sz="1000" kern="0" dirty="0" smtClean="0"/>
          </a:p>
          <a:p>
            <a:r>
              <a:rPr lang="ru-RU" sz="1000" kern="0" dirty="0" smtClean="0">
                <a:solidFill>
                  <a:schemeClr val="tx1"/>
                </a:solidFill>
              </a:rPr>
              <a:t>Если участник ЧВК подпишет </a:t>
            </a:r>
            <a:r>
              <a:rPr lang="ru-RU" sz="1000" kern="0" dirty="0">
                <a:solidFill>
                  <a:schemeClr val="tx1"/>
                </a:solidFill>
              </a:rPr>
              <a:t>контракт с Минобороны России, с этого момента он становится контрактником</a:t>
            </a:r>
            <a:r>
              <a:rPr lang="ru-RU" sz="1000" kern="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5292080" y="182709"/>
            <a:ext cx="3816424" cy="3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2236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2000" kern="0" dirty="0" smtClean="0"/>
              <a:t>Категории гражданских лиц</a:t>
            </a:r>
            <a:endParaRPr lang="ru-RU" sz="2000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364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kern="0" dirty="0" smtClean="0">
                <a:solidFill>
                  <a:schemeClr val="accent5"/>
                </a:solidFill>
              </a:rPr>
              <a:t>КОНТРАКТНИК</a:t>
            </a:r>
            <a:r>
              <a:rPr lang="ru-RU" sz="1000" dirty="0" smtClean="0">
                <a:solidFill>
                  <a:schemeClr val="accent5"/>
                </a:solidFill>
              </a:rPr>
              <a:t>/МОБИЛИЗОВАННЫЙ ЛНР/ДНР </a:t>
            </a:r>
            <a:r>
              <a:rPr lang="ru-RU" sz="1000" kern="0" dirty="0">
                <a:solidFill>
                  <a:schemeClr val="tx1"/>
                </a:solidFill>
                <a:latin typeface="+mn-lt"/>
              </a:rPr>
              <a:t>– с 01.01.2023 все военнослужащие и ЛНР/ДНР вошли в состав </a:t>
            </a:r>
            <a:r>
              <a:rPr lang="ru-RU" sz="1000" dirty="0">
                <a:solidFill>
                  <a:schemeClr val="tx1"/>
                </a:solidFill>
                <a:sym typeface="Stratos Regular"/>
              </a:rPr>
              <a:t>Минобороны России </a:t>
            </a:r>
            <a:endParaRPr lang="ru-RU" sz="10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10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519360"/>
            <a:ext cx="2663825" cy="3603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Нормативная база</a:t>
            </a:r>
            <a:br>
              <a:rPr lang="ru-RU" sz="2000" b="1" dirty="0" smtClean="0"/>
            </a:br>
            <a:r>
              <a:rPr lang="ru-RU" sz="800" b="1" dirty="0">
                <a:solidFill>
                  <a:srgbClr val="020C22"/>
                </a:solidFill>
                <a:latin typeface="+mn-lt"/>
              </a:rPr>
              <a:t/>
            </a:r>
            <a:br>
              <a:rPr lang="ru-RU" sz="800" b="1" dirty="0">
                <a:solidFill>
                  <a:srgbClr val="020C22"/>
                </a:solidFill>
                <a:latin typeface="+mn-lt"/>
              </a:rPr>
            </a:br>
            <a:r>
              <a:rPr lang="ru-RU" sz="800" b="1" dirty="0" smtClean="0">
                <a:solidFill>
                  <a:srgbClr val="020C22"/>
                </a:solidFill>
                <a:latin typeface="+mn-lt"/>
              </a:rPr>
              <a:t> </a:t>
            </a:r>
            <a:r>
              <a:rPr lang="ru-RU" sz="800" b="1" dirty="0">
                <a:solidFill>
                  <a:srgbClr val="020C22"/>
                </a:solidFill>
                <a:latin typeface="+mn-lt"/>
              </a:rPr>
              <a:t/>
            </a:r>
            <a:br>
              <a:rPr lang="ru-RU" sz="800" b="1" dirty="0">
                <a:solidFill>
                  <a:srgbClr val="020C22"/>
                </a:solidFill>
                <a:latin typeface="+mn-lt"/>
              </a:rPr>
            </a:br>
            <a:r>
              <a:rPr lang="ru-RU" sz="800" b="1" dirty="0" smtClean="0">
                <a:solidFill>
                  <a:srgbClr val="020C22"/>
                </a:solidFill>
                <a:latin typeface="+mn-lt"/>
              </a:rPr>
              <a:t/>
            </a:r>
            <a:br>
              <a:rPr lang="ru-RU" sz="800" b="1" dirty="0" smtClean="0">
                <a:solidFill>
                  <a:srgbClr val="020C22"/>
                </a:solidFill>
                <a:latin typeface="+mn-lt"/>
              </a:rPr>
            </a:br>
            <a:r>
              <a:rPr lang="ru-RU" sz="800" dirty="0">
                <a:solidFill>
                  <a:srgbClr val="020C22"/>
                </a:solidFill>
                <a:latin typeface="+mn-lt"/>
              </a:rPr>
              <a:t/>
            </a:r>
            <a:br>
              <a:rPr lang="ru-RU" sz="800" dirty="0">
                <a:solidFill>
                  <a:srgbClr val="020C22"/>
                </a:solidFill>
                <a:latin typeface="+mn-lt"/>
              </a:rPr>
            </a:br>
            <a:r>
              <a:rPr lang="ru-RU" sz="800" b="1" dirty="0">
                <a:solidFill>
                  <a:srgbClr val="020C22"/>
                </a:solidFill>
                <a:latin typeface="+mn-lt"/>
              </a:rPr>
              <a:t/>
            </a:r>
            <a:br>
              <a:rPr lang="ru-RU" sz="800" b="1" dirty="0">
                <a:solidFill>
                  <a:srgbClr val="020C22"/>
                </a:solidFill>
                <a:latin typeface="+mn-lt"/>
              </a:rPr>
            </a:br>
            <a:endParaRPr lang="ru-RU" sz="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84238"/>
              </p:ext>
            </p:extLst>
          </p:nvPr>
        </p:nvGraphicFramePr>
        <p:xfrm>
          <a:off x="35496" y="1336499"/>
          <a:ext cx="8784976" cy="369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6032">
                  <a:extLst>
                    <a:ext uri="{9D8B030D-6E8A-4147-A177-3AD203B41FA5}">
                      <a16:colId xmlns:a16="http://schemas.microsoft.com/office/drawing/2014/main" xmlns="" val="3837039896"/>
                    </a:ext>
                  </a:extLst>
                </a:gridCol>
                <a:gridCol w="3738944">
                  <a:extLst>
                    <a:ext uri="{9D8B030D-6E8A-4147-A177-3AD203B41FA5}">
                      <a16:colId xmlns:a16="http://schemas.microsoft.com/office/drawing/2014/main" xmlns="" val="2349788602"/>
                    </a:ext>
                  </a:extLst>
                </a:gridCol>
              </a:tblGrid>
              <a:tr h="309558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5"/>
                          </a:solidFill>
                        </a:rPr>
                        <a:t>Страховые</a:t>
                      </a:r>
                      <a:r>
                        <a:rPr lang="ru-RU" sz="1050" b="1" baseline="0" dirty="0" smtClean="0">
                          <a:solidFill>
                            <a:schemeClr val="accent5"/>
                          </a:solidFill>
                        </a:rPr>
                        <a:t> выплаты/Компенсации</a:t>
                      </a:r>
                      <a:endParaRPr lang="ru-RU" sz="1050" b="1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accent5"/>
                          </a:solidFill>
                        </a:rPr>
                        <a:t>Единовременные пособия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4830862"/>
                  </a:ext>
                </a:extLst>
              </a:tr>
              <a:tr h="317466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Федеральный закон от 28.03.1998 г. № 52-ФЗ «Об обязательном государственном страховании жизни и здоровья военнослужащих, граждан, призванных на военные сборы, лиц рядового и начальствующего состава органов внутренних дел Российской Федерации, Государственной противопожарной службы, сотрудников учреждений и органов уголовно-исполнительной системы, сотрудников войск национальной гвардии Российской Федерации, сотрудников органов принудительного исполнения Российской Федерации».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(52-ФЗ)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Постановление Правительства Российской Федерации от 29.07.1998 г. № 855 «О мерах по реализации Федерального закона «Об обязательном государственном страховании жизни и здоровья военнослужащих, граждан, призванных на военные сборы, лиц рядового и начальствующего состава органов внутренних дел Российской Федерации, Государственной противопожарной службы, сотрудников учреждений и органов уголовно-исполнительной системы, сотрудников войск национальной гвардии Российской Федерации, сотрудников органов принудительного исполнения Российской Федерации»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i="0" dirty="0" smtClean="0">
                          <a:solidFill>
                            <a:schemeClr val="tx1"/>
                          </a:solidFill>
                        </a:rPr>
                        <a:t>(Постановление Правительства № 855)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Приказ Министра обороны Российской Федерации от 08.12.2022 г. № 755 «Об утверждении Порядка организации работы по обязательному государственному страхованию жизни и здоровья военнослужащих Вооруженных Сил Российской Федерации, граждан, призванных на военные сборы, граждан, уволенных с военной службы, а также форм документов, необходимых для реализации Федерального закона № 52-ФЗ»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(Приказ № 755)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Постановление Правительства РФ от 24.11.2023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№ 1987 «Об утверждении Правил выплаты компенсации, предусмотренной Указом Президента Российской Федерации от 3 августа 2023 г. №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582 «О мерах по обеспечению обязательного государственного страхования жизни и здоровья граждан Российской Федерации, пребывающих в добровольческих формированиях» (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Постановление Правительства № 1987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Федеральный закон от 07.11.2011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№306-ФЗ «О денежном довольствии военнослужащих и предоставлении им отдельных выплат» 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(306-ФЗ)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Приказ Министра обороны РФ от 06.05.2012 № 1100 «О Порядке выплаты в Министерстве обороны Российской Федерации единовременных пособий, предусмотренных частями 8 и 12 статьи 3 Федерального закона от 7 ноября 2011 г. N 306-ФЗ «О денежном довольствии военнослужащих и предоставлении им отдельных выплат»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(Приказ № 1100)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778079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66825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Федеральный</a:t>
            </a:r>
            <a:r>
              <a:rPr lang="ru-RU" sz="800" b="1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ru-RU" sz="800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конституционный закон от 04.10.2022 № 5-ФКЗ </a:t>
            </a: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/>
            </a:r>
            <a:b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</a:b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«</a:t>
            </a:r>
            <a:r>
              <a:rPr lang="ru-RU" sz="800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О принятии в Российскую Федерацию Донецкой Народной Республики </a:t>
            </a: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/>
            </a:r>
            <a:b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</a:b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и </a:t>
            </a:r>
            <a:r>
              <a:rPr lang="ru-RU" sz="800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образовании в составе Российской Федерации нового субъекта - Донецкой Народной </a:t>
            </a:r>
            <a:r>
              <a:rPr lang="ru-RU" sz="800" b="1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Республики» ( Федеральный конституционный закон </a:t>
            </a:r>
            <a:r>
              <a:rPr lang="ru-RU" sz="800" b="1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№ </a:t>
            </a:r>
            <a:r>
              <a:rPr lang="ru-RU" sz="800" b="1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5-ФКЗ</a:t>
            </a:r>
            <a:r>
              <a:rPr lang="ru-RU" sz="800" b="1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50001" y="519360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Указ Президента Российской Федерации от 21.09.2022 г. № 647 «Об объявлении частичной мобилизации в Российской Федерации» </a:t>
            </a:r>
            <a:r>
              <a:rPr lang="ru-RU" sz="800" b="1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(Указ № 647</a:t>
            </a:r>
            <a:r>
              <a:rPr lang="ru-RU" sz="800" b="1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Федеральный закон от 27.11.2023 </a:t>
            </a:r>
            <a:r>
              <a:rPr lang="ru-RU" sz="800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№ 554-ФЗ  </a:t>
            </a: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«О </a:t>
            </a:r>
            <a:r>
              <a:rPr lang="ru-RU" sz="800" dirty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внесении изменений в статьи 7-1 и 14 Федерального закона </a:t>
            </a:r>
            <a:r>
              <a:rPr lang="ru-RU" sz="800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52-ФЗ» </a:t>
            </a:r>
            <a:r>
              <a:rPr lang="ru-RU" sz="800" b="1" dirty="0" smtClean="0">
                <a:solidFill>
                  <a:srgbClr val="020C22"/>
                </a:solidFill>
                <a:latin typeface="Calibri" panose="020F0502020204030204"/>
                <a:ea typeface="+mj-ea"/>
                <a:cs typeface="+mj-cs"/>
              </a:rPr>
              <a:t>(Федеральный закон № 544-ФЗ)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193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6350"/>
            <a:ext cx="6300788" cy="2095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Кому какие выплаты осуществляются Страховщиком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59959"/>
              </p:ext>
            </p:extLst>
          </p:nvPr>
        </p:nvGraphicFramePr>
        <p:xfrm>
          <a:off x="88827" y="320796"/>
          <a:ext cx="8944768" cy="433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158">
                  <a:extLst>
                    <a:ext uri="{9D8B030D-6E8A-4147-A177-3AD203B41FA5}">
                      <a16:colId xmlns:a16="http://schemas.microsoft.com/office/drawing/2014/main" xmlns="" val="3837039896"/>
                    </a:ext>
                  </a:extLst>
                </a:gridCol>
                <a:gridCol w="2104148">
                  <a:extLst>
                    <a:ext uri="{9D8B030D-6E8A-4147-A177-3AD203B41FA5}">
                      <a16:colId xmlns:a16="http://schemas.microsoft.com/office/drawing/2014/main" xmlns="" val="1429631473"/>
                    </a:ext>
                  </a:extLst>
                </a:gridCol>
                <a:gridCol w="883907">
                  <a:extLst>
                    <a:ext uri="{9D8B030D-6E8A-4147-A177-3AD203B41FA5}">
                      <a16:colId xmlns:a16="http://schemas.microsoft.com/office/drawing/2014/main" xmlns="" val="3629061085"/>
                    </a:ext>
                  </a:extLst>
                </a:gridCol>
                <a:gridCol w="801837">
                  <a:extLst>
                    <a:ext uri="{9D8B030D-6E8A-4147-A177-3AD203B41FA5}">
                      <a16:colId xmlns:a16="http://schemas.microsoft.com/office/drawing/2014/main" xmlns="" val="4253232239"/>
                    </a:ext>
                  </a:extLst>
                </a:gridCol>
                <a:gridCol w="1099463">
                  <a:extLst>
                    <a:ext uri="{9D8B030D-6E8A-4147-A177-3AD203B41FA5}">
                      <a16:colId xmlns:a16="http://schemas.microsoft.com/office/drawing/2014/main" xmlns="" val="4290572459"/>
                    </a:ext>
                  </a:extLst>
                </a:gridCol>
                <a:gridCol w="1313410">
                  <a:extLst>
                    <a:ext uri="{9D8B030D-6E8A-4147-A177-3AD203B41FA5}">
                      <a16:colId xmlns:a16="http://schemas.microsoft.com/office/drawing/2014/main" xmlns="" val="1068056698"/>
                    </a:ext>
                  </a:extLst>
                </a:gridCol>
                <a:gridCol w="1244168">
                  <a:extLst>
                    <a:ext uri="{9D8B030D-6E8A-4147-A177-3AD203B41FA5}">
                      <a16:colId xmlns:a16="http://schemas.microsoft.com/office/drawing/2014/main" xmlns="" val="3823105837"/>
                    </a:ext>
                  </a:extLst>
                </a:gridCol>
                <a:gridCol w="658677">
                  <a:extLst>
                    <a:ext uri="{9D8B030D-6E8A-4147-A177-3AD203B41FA5}">
                      <a16:colId xmlns:a16="http://schemas.microsoft.com/office/drawing/2014/main" xmlns="" val="3161010324"/>
                    </a:ext>
                  </a:extLst>
                </a:gridCol>
              </a:tblGrid>
              <a:tr h="39675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Вид выплат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какому случаю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Призывник (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</a:rPr>
                        <a:t>срочник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Контрактник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Мобилизованный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aseline="0" dirty="0" smtClean="0">
                          <a:solidFill>
                            <a:schemeClr val="tx1"/>
                          </a:solidFill>
                        </a:rPr>
                        <a:t>Контрактник/Мобилизованный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ЛНР/ДНР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(по событиям с 30.09.2022)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Участник добровольческого формирования *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Участник ЧВК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9592287"/>
                  </a:ext>
                </a:extLst>
              </a:tr>
              <a:tr h="264501">
                <a:tc rowSpan="5"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Страховая выплата (СВ)</a:t>
                      </a:r>
                    </a:p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по 52-ФЗ</a:t>
                      </a:r>
                    </a:p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Легкое увечье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8457243"/>
                  </a:ext>
                </a:extLst>
              </a:tr>
              <a:tr h="264501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Тяжелое увечье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319399"/>
                  </a:ext>
                </a:extLst>
              </a:tr>
              <a:tr h="191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Увольнение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491847"/>
                  </a:ext>
                </a:extLst>
              </a:tr>
              <a:tr h="32033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Инвалидность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в период прохождения военной службы и до истечения 1 года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586455"/>
                  </a:ext>
                </a:extLst>
              </a:tr>
              <a:tr h="320332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Смерть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в период прохождения военной службы и до истечения 1 года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842376"/>
                  </a:ext>
                </a:extLst>
              </a:tr>
              <a:tr h="117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829641"/>
                  </a:ext>
                </a:extLst>
              </a:tr>
              <a:tr h="264501">
                <a:tc rowSpan="5"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Компенсационная выплата (КВ)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по 52-ФЗ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Легкое увечье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217922"/>
                  </a:ext>
                </a:extLst>
              </a:tr>
              <a:tr h="2645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Тяжелое увечье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383276"/>
                  </a:ext>
                </a:extLst>
              </a:tr>
              <a:tr h="1910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Увольнение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820579"/>
                  </a:ext>
                </a:extLst>
              </a:tr>
              <a:tr h="3203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Инвалидность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в период прохождения военной службы и до истечения 1 года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861675"/>
                  </a:ext>
                </a:extLst>
              </a:tr>
              <a:tr h="3203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Смерть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solidFill>
                            <a:schemeClr val="tx1"/>
                          </a:solidFill>
                        </a:rPr>
                        <a:t>в период прохождения военной службы и до истечения 1 года</a:t>
                      </a:r>
                      <a:endParaRPr lang="ru-RU" sz="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073018"/>
                  </a:ext>
                </a:extLst>
              </a:tr>
              <a:tr h="117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6174"/>
                  </a:ext>
                </a:extLst>
              </a:tr>
              <a:tr h="337973">
                <a:tc rowSpan="3"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Единовременное пособие (ЕП)</a:t>
                      </a:r>
                    </a:p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по 306-ФЗ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dirty="0" smtClean="0">
                          <a:solidFill>
                            <a:schemeClr val="tx1"/>
                          </a:solidFill>
                        </a:rPr>
                        <a:t>Смерть </a:t>
                      </a:r>
                    </a:p>
                    <a:p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исполнении военной службы, в период прерывания в добровольческом формировании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да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125703"/>
                  </a:ext>
                </a:extLst>
              </a:tr>
              <a:tr h="191028"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Увольнение</a:t>
                      </a:r>
                      <a:endParaRPr lang="ru-RU" sz="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ru-RU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915978"/>
                  </a:ext>
                </a:extLst>
              </a:tr>
              <a:tr h="352668">
                <a:tc vMerge="1">
                  <a:txBody>
                    <a:bodyPr/>
                    <a:lstStyle/>
                    <a:p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Изъявление желания продолжить военную службу при признании не годным при исполнении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12197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681835"/>
            <a:ext cx="784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chemeClr val="tx1"/>
                </a:solidFill>
              </a:rPr>
              <a:t>*Согласно </a:t>
            </a:r>
            <a:r>
              <a:rPr lang="ru-RU" sz="600" dirty="0">
                <a:solidFill>
                  <a:schemeClr val="tx1"/>
                </a:solidFill>
              </a:rPr>
              <a:t>Указу Президента РФ от 03.08.2023 № 582 «О мерах по обеспечению обязательного государственного страхования жизни и здоровья граждан РФ, пребывающих </a:t>
            </a:r>
            <a:r>
              <a:rPr lang="ru-RU" sz="600" b="1" dirty="0">
                <a:solidFill>
                  <a:schemeClr val="tx1"/>
                </a:solidFill>
              </a:rPr>
              <a:t>в добровольческих формированиях</a:t>
            </a:r>
            <a:r>
              <a:rPr lang="ru-RU" sz="600" dirty="0" smtClean="0">
                <a:solidFill>
                  <a:schemeClr val="tx1"/>
                </a:solidFill>
              </a:rPr>
              <a:t>» страховые </a:t>
            </a:r>
            <a:r>
              <a:rPr lang="ru-RU" sz="600" dirty="0">
                <a:solidFill>
                  <a:schemeClr val="tx1"/>
                </a:solidFill>
              </a:rPr>
              <a:t>гарантии предоставляются в виде компенсаций  Минобороны России , либо страховой компанией. В настоящее время </a:t>
            </a:r>
            <a:r>
              <a:rPr lang="ru-RU" sz="600" b="1" dirty="0">
                <a:solidFill>
                  <a:schemeClr val="tx1"/>
                </a:solidFill>
              </a:rPr>
              <a:t>соглашение между Минобороны России и </a:t>
            </a:r>
            <a:r>
              <a:rPr lang="ru-RU" sz="600" b="1" dirty="0" smtClean="0">
                <a:solidFill>
                  <a:schemeClr val="tx1"/>
                </a:solidFill>
              </a:rPr>
              <a:t>Страховщиком </a:t>
            </a:r>
            <a:r>
              <a:rPr lang="ru-RU" sz="600" b="1" dirty="0">
                <a:solidFill>
                  <a:schemeClr val="tx1"/>
                </a:solidFill>
              </a:rPr>
              <a:t>на выплату компенсаций в соответствии с Указом отсутствует, в связи с чем  </a:t>
            </a:r>
            <a:r>
              <a:rPr lang="ru-RU" sz="600" b="1" dirty="0" smtClean="0">
                <a:solidFill>
                  <a:schemeClr val="tx1"/>
                </a:solidFill>
              </a:rPr>
              <a:t>Страховщик </a:t>
            </a:r>
            <a:r>
              <a:rPr lang="ru-RU" sz="600" b="1" dirty="0">
                <a:solidFill>
                  <a:schemeClr val="tx1"/>
                </a:solidFill>
              </a:rPr>
              <a:t>не принимает на рассмотрение документы на выплаты по Указу</a:t>
            </a:r>
            <a:r>
              <a:rPr lang="ru-RU" sz="600" dirty="0">
                <a:solidFill>
                  <a:schemeClr val="tx1"/>
                </a:solidFill>
              </a:rPr>
              <a:t>. По данному вопросу необходимо обращаться в Минобороны России .</a:t>
            </a:r>
          </a:p>
        </p:txBody>
      </p:sp>
    </p:spTree>
    <p:extLst>
      <p:ext uri="{BB962C8B-B14F-4D97-AF65-F5344CB8AC3E}">
        <p14:creationId xmlns:p14="http://schemas.microsoft.com/office/powerpoint/2010/main" val="308405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14346" y="815088"/>
            <a:ext cx="6948264" cy="57571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Выплаты, осуществляемые  Подразделениями Министерства обороны РФ, </a:t>
            </a:r>
            <a:br>
              <a:rPr lang="ru-RU" sz="1800" b="1" dirty="0" smtClean="0"/>
            </a:br>
            <a:r>
              <a:rPr lang="ru-RU" sz="1800" dirty="0" smtClean="0"/>
              <a:t>но за которыми ошибочно обращаются к Страховщику: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827584" y="2023313"/>
            <a:ext cx="8028825" cy="1723460"/>
            <a:chOff x="359599" y="1695627"/>
            <a:chExt cx="7524769" cy="17234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7631" y="1695627"/>
              <a:ext cx="723673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chemeClr val="tx1"/>
                  </a:solidFill>
                </a:rPr>
                <a:t>Единовременные выплаты по </a:t>
              </a:r>
              <a:r>
                <a:rPr lang="ru-RU" sz="1100" dirty="0" smtClean="0">
                  <a:solidFill>
                    <a:schemeClr val="tx1"/>
                  </a:solidFill>
                </a:rPr>
                <a:t>увечьям и </a:t>
              </a:r>
              <a:r>
                <a:rPr lang="ru-RU" sz="1100" dirty="0">
                  <a:solidFill>
                    <a:schemeClr val="tx1"/>
                  </a:solidFill>
                </a:rPr>
                <a:t>смерти (по Указу Президента РФ №98 от </a:t>
              </a:r>
              <a:r>
                <a:rPr lang="ru-RU" sz="1100" dirty="0" smtClean="0">
                  <a:solidFill>
                    <a:schemeClr val="tx1"/>
                  </a:solidFill>
                </a:rPr>
                <a:t>05.03.2022)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1981" y="2279790"/>
              <a:ext cx="18389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solidFill>
                    <a:schemeClr val="tx1"/>
                  </a:solidFill>
                </a:rPr>
                <a:t>Выплаты по погребению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7035" y="2988200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solidFill>
                    <a:schemeClr val="tx1"/>
                  </a:solidFill>
                </a:rPr>
                <a:t>Ежемесячная денежная компенсация по факту смерти при исполнении обязанностей военной службы</a:t>
              </a:r>
            </a:p>
          </p:txBody>
        </p:sp>
        <p:sp>
          <p:nvSpPr>
            <p:cNvPr id="24" name="Знак запрета 23"/>
            <p:cNvSpPr/>
            <p:nvPr/>
          </p:nvSpPr>
          <p:spPr>
            <a:xfrm>
              <a:off x="369122" y="1743309"/>
              <a:ext cx="216024" cy="212613"/>
            </a:xfrm>
            <a:prstGeom prst="noSmoking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rmAutofit fontScale="25000" lnSpcReduction="20000"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5" name="Знак запрета 24"/>
            <p:cNvSpPr/>
            <p:nvPr/>
          </p:nvSpPr>
          <p:spPr>
            <a:xfrm>
              <a:off x="369122" y="2304289"/>
              <a:ext cx="216024" cy="212613"/>
            </a:xfrm>
            <a:prstGeom prst="noSmoking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rmAutofit fontScale="25000" lnSpcReduction="20000"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Знак запрета 25"/>
            <p:cNvSpPr/>
            <p:nvPr/>
          </p:nvSpPr>
          <p:spPr>
            <a:xfrm>
              <a:off x="359599" y="3097338"/>
              <a:ext cx="216024" cy="212613"/>
            </a:xfrm>
            <a:prstGeom prst="noSmoking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normAutofit fontScale="25000" lnSpcReduction="20000"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2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213" y="144464"/>
            <a:ext cx="9094787" cy="5171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Изменения в федеральном законе №52-фз по фактическим воспитателям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114" y="66162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kern="0" dirty="0" smtClean="0">
                <a:solidFill>
                  <a:srgbClr val="000000"/>
                </a:solidFill>
                <a:latin typeface="Stratos Regular"/>
              </a:rPr>
              <a:t>27 ноября </a:t>
            </a: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2023 года Федеральным законом № </a:t>
            </a:r>
            <a:r>
              <a:rPr lang="ru-RU" sz="1000" kern="0" dirty="0" smtClean="0">
                <a:solidFill>
                  <a:srgbClr val="000000"/>
                </a:solidFill>
                <a:latin typeface="Stratos Regular"/>
              </a:rPr>
              <a:t>554-ФЗ </a:t>
            </a: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внесены изменения в Федеральный закон №52-ФЗ в части выплат фактическим воспитателям при наступлении в период с 11 августа 2020 года по 14 июля 2022 года гибели (смерти) застрахованного лица.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Stratos Regular"/>
              </a:rPr>
              <a:t>КТО ТАКОЙ ФАКТИЧЕСКИЙ ВОСПИТАТЕЛЬ?</a:t>
            </a:r>
          </a:p>
          <a:p>
            <a:pPr>
              <a:spcAft>
                <a:spcPts val="0"/>
              </a:spcAft>
            </a:pPr>
            <a:r>
              <a:rPr lang="ru-RU" sz="1000" kern="0" dirty="0" smtClean="0">
                <a:solidFill>
                  <a:srgbClr val="000000"/>
                </a:solidFill>
                <a:latin typeface="Stratos Regular"/>
              </a:rPr>
              <a:t>Фактический </a:t>
            </a: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воспитатель – это лицо, признанное фактически воспитывавшим и содержавшим застрахованное лицо в течение не менее пяти лет до достижения им совершеннолетия. Признание лица фактическим воспитателем производится судом в порядке особого производства по делам об установлении фактов, имеющих юридическое значение.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Stratos Regular"/>
              </a:rPr>
              <a:t>КАКИХ СТРАХОВЫХ СОБЫТИЙ КОСНУЛИСЬ ИЗМЕНЕНИЯ В ФЕДЕРАЛЬНОМ ЗАКОНЕ?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Гибель (смерть) застрахованного лица в период с 11 августа 2020 года по 14 июля 2022 года.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Stratos Regular"/>
              </a:rPr>
              <a:t>ЧТО ИЗМЕНИЛОСЬ?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Ранее фактические воспитатели имели право на выплату страховой суммы по факту гибели (смерти) застрахованного лица только по страховым событиям, наступившим после 14 июля 2022 года. 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С момента внесения изменений в Федеральный закон №52-ФЗ фактические воспитатели имеют право на выплату по факту гибели (смерти) застрахованного лица также по страховым событиям, наступившим в период с 11 августа 2020 по 14 июля 2022 года. 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При этом уточнен порядок произведения выплат данной категории лиц.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000" b="1" kern="0" dirty="0">
                <a:solidFill>
                  <a:srgbClr val="000000"/>
                </a:solidFill>
                <a:latin typeface="Stratos Regular"/>
              </a:rPr>
              <a:t>КАКОЙ ПОРЯДОК ПРОИЗВЕДЕНИЯ ВЫПЛАТ ФАКТИЧЕСКИМ ВОСПИТАТЕЛЯМ, ЕСЛИ СТРАХОВОЕ СОБЫТИЕ НАСТУПИЛО В ПЕРИОД С 11 АВГУСТА 2020 ГОДА ПО 14 ИЮЛЯ 2022 ГОДА?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Для рассмотрения вопроса выплаты страховой суммы/компенсации фактическому воспитателю по факту гибели (смерти) в период с 11 августа 2020 года по 14 июля 2022 года застрахованного лица в адрес </a:t>
            </a:r>
            <a:r>
              <a:rPr lang="ru-RU" sz="1000" kern="0" dirty="0" smtClean="0">
                <a:solidFill>
                  <a:srgbClr val="000000"/>
                </a:solidFill>
                <a:latin typeface="Stratos Regular"/>
              </a:rPr>
              <a:t>Страховщика </a:t>
            </a: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необходимо направить полный комплект документов, оформленный воинскими части или военными комиссариатами в соответствии с Перечнем документов, утвержденным постановлением Правительства № 855.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В случае если страховая выплата по страховому случаю уже произведена выгодоприобретателям </a:t>
            </a:r>
            <a:r>
              <a:rPr lang="ru-RU" sz="1000" kern="0" dirty="0" smtClean="0">
                <a:solidFill>
                  <a:srgbClr val="000000"/>
                </a:solidFill>
                <a:latin typeface="Stratos Regular"/>
              </a:rPr>
              <a:t>Страховщик </a:t>
            </a: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перенаправит комплект документов в адрес Минобороны России для произведения выплаты компенсации фактическому воспитателю в размере, равном размеру доли каждого выгодоприобретателя, рассчитанному исходя из общего количества выгодоприобретателей с учетом фактических воспитателей.</a:t>
            </a:r>
          </a:p>
          <a:p>
            <a:pPr>
              <a:spcAft>
                <a:spcPts val="0"/>
              </a:spcAft>
            </a:pP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В случае если страховая выплата по страховому случаю не произведена </a:t>
            </a:r>
            <a:r>
              <a:rPr lang="ru-RU" sz="1000" kern="0" dirty="0" smtClean="0">
                <a:solidFill>
                  <a:srgbClr val="000000"/>
                </a:solidFill>
                <a:latin typeface="Stratos Regular"/>
              </a:rPr>
              <a:t>Страховщик </a:t>
            </a:r>
            <a:r>
              <a:rPr lang="ru-RU" sz="1000" kern="0" dirty="0">
                <a:solidFill>
                  <a:srgbClr val="000000"/>
                </a:solidFill>
                <a:latin typeface="Stratos Regular"/>
              </a:rPr>
              <a:t>рассмотрит представленный комплект документов для принятия решения о выплате страховой суммы.</a:t>
            </a:r>
          </a:p>
        </p:txBody>
      </p:sp>
    </p:spTree>
    <p:extLst>
      <p:ext uri="{BB962C8B-B14F-4D97-AF65-F5344CB8AC3E}">
        <p14:creationId xmlns:p14="http://schemas.microsoft.com/office/powerpoint/2010/main" val="9771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8696325" cy="37465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Какие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документы необходимы для выплат по 52-ФЗ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82462"/>
              </p:ext>
            </p:extLst>
          </p:nvPr>
        </p:nvGraphicFramePr>
        <p:xfrm>
          <a:off x="107504" y="555528"/>
          <a:ext cx="8912574" cy="427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253">
                  <a:extLst>
                    <a:ext uri="{9D8B030D-6E8A-4147-A177-3AD203B41FA5}">
                      <a16:colId xmlns:a16="http://schemas.microsoft.com/office/drawing/2014/main" xmlns="" val="1429631473"/>
                    </a:ext>
                  </a:extLst>
                </a:gridCol>
                <a:gridCol w="6438321">
                  <a:extLst>
                    <a:ext uri="{9D8B030D-6E8A-4147-A177-3AD203B41FA5}">
                      <a16:colId xmlns:a16="http://schemas.microsoft.com/office/drawing/2014/main" xmlns="" val="3074812345"/>
                    </a:ext>
                  </a:extLst>
                </a:gridCol>
              </a:tblGrid>
              <a:tr h="43306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Легкое увечье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+ копия документа, удостоверяющего личность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застрахованного лица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4 к Приказу № 755)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об обстоятельствах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наступления страхового случая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7 к Приказу № 755);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военно-врачебной комиссии о тяжести увечья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(ранения, травмы, контузии)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9 к Приказу № 755)</a:t>
                      </a:r>
                    </a:p>
                  </a:txBody>
                  <a:tcPr anchor="ctr"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8457243"/>
                  </a:ext>
                </a:extLst>
              </a:tr>
              <a:tr h="59613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Тяжелое увечье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7844106"/>
                  </a:ext>
                </a:extLst>
              </a:tr>
              <a:tr h="1067196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Увольнение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+ копия документа, удостоверяющего личность застрахованного лица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4 к Приказу № 755)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 об обстоятельствах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наступления страхового случая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8 к Приказу № 755); 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заверенная копия свидетельства о болезни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выписки из приказа об исключении из списков личного состава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5491847"/>
                  </a:ext>
                </a:extLst>
              </a:tr>
              <a:tr h="117546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в период прохождения военной службы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+ копия документа, удостоверяющего личность застрахованного лица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4 к Приказу № 755)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об обстоятельствах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наступления страхового случая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8 к Приказу № 755);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копия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справки, подтверждающей факт установления инвалидности (МСЭ)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копия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свидетельства о болезни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застрахованного лица или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заключение (справка) военно-врачебной комиссии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либо другие военно-медицинские (медицинские) документы, подтверждающие нарушение здоровья.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0586455"/>
                  </a:ext>
                </a:extLst>
              </a:tr>
              <a:tr h="95893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 истечения 1 года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+ копия документа, удостоверяющего личность застрахованного лица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4 к Приказу № 755)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копия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справки, подтверждающей факт установления инвалидности (МСЭ)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копия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свидетельства о болезни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застрахованного лица или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заключение (справка) военно-врачебной комиссии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либо другие военно-медицинские (медицинские) документы, подтверждающие нарушение здоровья.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выписки из приказа об исключении из списков личного состава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8423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4760218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___________________</a:t>
            </a:r>
          </a:p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Копии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документов должны быть заверены установленным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порядком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299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982DB5A6-6DC1-40B9-81CB-ECB48CF539A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30853"/>
              </p:ext>
            </p:extLst>
          </p:nvPr>
        </p:nvGraphicFramePr>
        <p:xfrm>
          <a:off x="107504" y="160020"/>
          <a:ext cx="8743332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70">
                  <a:extLst>
                    <a:ext uri="{9D8B030D-6E8A-4147-A177-3AD203B41FA5}">
                      <a16:colId xmlns:a16="http://schemas.microsoft.com/office/drawing/2014/main" xmlns="" val="1429631473"/>
                    </a:ext>
                  </a:extLst>
                </a:gridCol>
                <a:gridCol w="7507862">
                  <a:extLst>
                    <a:ext uri="{9D8B030D-6E8A-4147-A177-3AD203B41FA5}">
                      <a16:colId xmlns:a16="http://schemas.microsoft.com/office/drawing/2014/main" xmlns="" val="3074812345"/>
                    </a:ext>
                  </a:extLst>
                </a:gridCol>
              </a:tblGrid>
              <a:tr h="2264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Смерть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</a:rPr>
                        <a:t>в период прохождения военной службы</a:t>
                      </a:r>
                      <a:endParaRPr lang="ru-RU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+ копия документа, удостоверяющего личность выгодоприобретателя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2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Приложение 3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Приказу № 755, (приложение 3 заполняется законными представителями несовершеннолетних детей)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об обстоятельствах наступления страхового случая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5 к Приказу № 755);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свидетельства о смерти застрахованного лица;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выписки из приказа об исключении из списков личного состава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копии документов, подтверждающих родственную связь выгодоприобретателей с застрахованным лицом;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постановления органа опеки и попечительства об установлении опеки или попечительства застрахованного лица над подопечными;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документа органа опеки и попечительства, подтверждающего отсутствие родителей у застрахованного лица и факт его воспитания и (или) содержания выгодоприобретателями;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справка организации, осуществляющей образовательную деятельность, об обучении детей застрахованного лица в возрасте от 18 до 23 лет с указанием даты зачисления на обучение;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справки, подтверждающей факт установления инвалидности детям застрахованного лица до достижения ими 18-летнего возраста, выданной федеральным учреждением медико-социальной экспертизы;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решения суда о признании лица фактически воспитывавшим и содержавшим застрахованное лицо в течение не менее 5 лет до достижения им совершеннолетия (далее - фактический воспитатель) - для фактического воспитателя.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842376"/>
                  </a:ext>
                </a:extLst>
              </a:tr>
              <a:tr h="2148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Смерть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</a:rPr>
                        <a:t>до истечения 1 года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заявление + копия документа, удостоверяющего личность выгодоприобретателя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(Приложение № 2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Приложение 3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Приказу № 755) , (приложение 3 заполняется законными представителями несовершеннолетних детей)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свидетельства о смерти застрахованного лица;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заключения (справки) военно-врачебной комиссии или федерального учреждения медико-социальной экспертизы о причинной связи увечья (ранения, травмы, контузии) или заболевания, приведших к смерти застрахованного лица;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копия выписки из приказа об исключении из списков личного состава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копии документов, подтверждающих родственную связь выгодоприобретателей с застрахованным лицом;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постановления органа опеки и попечительства об установлении опеки или попечительства застрахованного лица над подопечными;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документа органа опеки и попечительства, подтверждающего отсутствие родителей у застрахованного лица и факт его воспитания и (или) содержания выгодоприобретателями;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справка организации, осуществляющей образовательную деятельность, об обучении детей застрахованного лица в возрасте от 18 до 23 лет с указанием даты зачисления на обучение;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справки, подтверждающей факт установления инвалидности детям застрахованного лица до достижения ими 18-летнего возраста, выданной федеральным учреждением медико-социальной экспертизы;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копия решения суда о признании лица фактически воспитывавшим и содержавшим застрахованное лицо в течение не менее 5 лет до достижения им совершеннолетия (далее - фактический воспитатель) - для фактического воспитателя.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8030652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251520" y="105379"/>
            <a:ext cx="6984776" cy="2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12236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Какие документы необходимы для выплат по 52-ФЗ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835723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___________________</a:t>
            </a:r>
          </a:p>
          <a:p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Копии 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документов должны быть заверены установленным порядком </a:t>
            </a:r>
          </a:p>
        </p:txBody>
      </p:sp>
    </p:spTree>
    <p:extLst>
      <p:ext uri="{BB962C8B-B14F-4D97-AF65-F5344CB8AC3E}">
        <p14:creationId xmlns:p14="http://schemas.microsoft.com/office/powerpoint/2010/main" val="263135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5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4&quot;&gt;&lt;elem m_fUsage=&quot;6.48058770596186128898E+00&quot;&gt;&lt;m_msothmcolidx val=&quot;0&quot;/&gt;&lt;m_rgb r=&quot;00&quot; g=&quot;33&quot; b=&quot;66&quot;/&gt;&lt;m_nBrightness endver=&quot;26206&quot; val=&quot;0&quot;/&gt;&lt;/elem&gt;&lt;elem m_fUsage=&quot;3.44930583040786409299E+00&quot;&gt;&lt;m_msothmcolidx val=&quot;0&quot;/&gt;&lt;m_rgb r=&quot;EF&quot; g=&quot;C4&quot; b=&quot;72&quot;/&gt;&lt;m_nBrightness endver=&quot;26206&quot; val=&quot;0&quot;/&gt;&lt;/elem&gt;&lt;elem m_fUsage=&quot;2.99407672313304930312E-02&quot;&gt;&lt;m_msothmcolidx val=&quot;0&quot;/&gt;&lt;m_rgb r=&quot;00&quot; g=&quot;BC&quot; b=&quot;B4&quot;/&gt;&lt;m_nBrightness endver=&quot;26206&quot; val=&quot;0&quot;/&gt;&lt;/elem&gt;&lt;elem m_fUsage=&quot;9.32833312524941442312E-03&quot;&gt;&lt;m_msothmcolidx val=&quot;0&quot;/&gt;&lt;m_rgb r=&quot;FA&quot; g=&quot;BF&quot; b=&quot;8F&quot;/&gt;&lt;m_nBrightness endver=&quot;26206&quot; val=&quot;0&quot;/&gt;&lt;/elem&gt;&lt;elem m_fUsage=&quot;8.72797677600025897937E-03&quot;&gt;&lt;m_msothmcolidx val=&quot;0&quot;/&gt;&lt;m_rgb r=&quot;64&quot; g=&quot;B9&quot; b=&quot;FF&quot;/&gt;&lt;m_nBrightness endver=&quot;26206&quot; val=&quot;0&quot;/&gt;&lt;/elem&gt;&lt;elem m_fUsage=&quot;4.63839768658810738117E-03&quot;&gt;&lt;m_msothmcolidx val=&quot;0&quot;/&gt;&lt;m_rgb r=&quot;F2&quot; g=&quot;61&quot; b=&quot;00&quot;/&gt;&lt;m_nBrightness endver=&quot;26206&quot; val=&quot;0&quot;/&gt;&lt;/elem&gt;&lt;elem m_fUsage=&quot;3.81733285721055307788E-03&quot;&gt;&lt;m_msothmcolidx val=&quot;0&quot;/&gt;&lt;m_rgb r=&quot;01&quot; g=&quot;39&quot; b=&quot;7D&quot;/&gt;&lt;m_nBrightness endver=&quot;26206&quot; val=&quot;0&quot;/&gt;&lt;/elem&gt;&lt;elem m_fUsage=&quot;3.77494822719244083400E-03&quot;&gt;&lt;m_msothmcolidx val=&quot;0&quot;/&gt;&lt;m_rgb r=&quot;A5&quot; g=&quot;D3&quot; b=&quot;F5&quot;/&gt;&lt;m_nBrightness endver=&quot;26206&quot; val=&quot;0&quot;/&gt;&lt;/elem&gt;&lt;elem m_fUsage=&quot;3.24039924103047740495E-03&quot;&gt;&lt;m_msothmcolidx val=&quot;0&quot;/&gt;&lt;m_rgb r=&quot;52&quot; g=&quot;B9&quot; b=&quot;E9&quot;/&gt;&lt;m_nBrightness endver=&quot;26206&quot; val=&quot;0&quot;/&gt;&lt;/elem&gt;&lt;elem m_fUsage=&quot;2.82030608415757616178E-03&quot;&gt;&lt;m_msothmcolidx val=&quot;0&quot;/&gt;&lt;m_rgb r=&quot;00&quot; g=&quot;43&quot; b=&quot;7B&quot;/&gt;&lt;m_nBrightness endver=&quot;26206&quot; val=&quot;0&quot;/&gt;&lt;/elem&gt;&lt;elem m_fUsage=&quot;2.00429427349981198817E-03&quot;&gt;&lt;m_msothmcolidx val=&quot;0&quot;/&gt;&lt;m_rgb r=&quot;01&quot; g=&quot;42&quot; b=&quot;92&quot;/&gt;&lt;m_nBrightness endver=&quot;26206&quot; val=&quot;0&quot;/&gt;&lt;/elem&gt;&lt;elem m_fUsage=&quot;1.35317325610436779704E-03&quot;&gt;&lt;m_msothmcolidx val=&quot;0&quot;/&gt;&lt;m_rgb r=&quot;46&quot; g=&quot;64&quot; b=&quot;A2&quot;/&gt;&lt;m_nBrightness endver=&quot;26206&quot; val=&quot;0&quot;/&gt;&lt;/elem&gt;&lt;elem m_fUsage=&quot;3.69988485035150141671E-04&quot;&gt;&lt;m_msothmcolidx val=&quot;0&quot;/&gt;&lt;m_rgb r=&quot;4F&quot; g=&quot;81&quot; b=&quot;BD&quot;/&gt;&lt;m_nBrightness endver=&quot;26206&quot; val=&quot;0&quot;/&gt;&lt;/elem&gt;&lt;elem m_fUsage=&quot;8.98088873760799022514E-05&quot;&gt;&lt;m_msothmcolidx val=&quot;0&quot;/&gt;&lt;m_rgb r=&quot;1F&quot; g=&quot;49&quot; b=&quot;7D&quot;/&gt;&lt;m_nBrightness endver=&quot;26206&quot; val=&quot;0&quot;/&gt;&lt;/elem&gt;&lt;elem m_fUsage=&quot;7.29464292477356455514E-07&quot;&gt;&lt;m_msothmcolidx val=&quot;0&quot;/&gt;&lt;m_rgb r=&quot;D4&quot; g=&quot;D4&quot; b=&quot;D4&quot;/&gt;&lt;m_nBrightness endver=&quot;26206&quot; val=&quot;0&quot;/&gt;&lt;/elem&gt;&lt;elem m_fUsage=&quot;7.16418315469270329165E-09&quot;&gt;&lt;m_msothmcolidx val=&quot;0&quot;/&gt;&lt;m_rgb r=&quot;00&quot; g=&quot;B0&quot; b=&quot;50&quot;/&gt;&lt;m_nBrightness endver=&quot;26206&quot; val=&quot;0&quot;/&gt;&lt;/elem&gt;&lt;elem m_fUsage=&quot;8.70997420821650057810E-10&quot;&gt;&lt;m_msothmcolidx val=&quot;0&quot;/&gt;&lt;m_rgb r=&quot;82&quot; g=&quot;AA&quot; b=&quot;E8&quot;/&gt;&lt;m_nBrightness endver=&quot;26206&quot; val=&quot;0&quot;/&gt;&lt;/elem&gt;&lt;elem m_fUsage=&quot;2.85616171945817113974E-14&quot;&gt;&lt;m_msothmcolidx val=&quot;0&quot;/&gt;&lt;m_rgb r=&quot;00&quot; g=&quot;D2&quot; b=&quot;C8&quot;/&gt;&lt;m_nBrightness endver=&quot;26206&quot; val=&quot;0&quot;/&gt;&lt;/elem&gt;&lt;elem m_fUsage=&quot;1.01750276321665447622E-17&quot;&gt;&lt;m_msothmcolidx val=&quot;0&quot;/&gt;&lt;m_rgb r=&quot;64&quot; g=&quot;99&quot; b=&quot;D9&quot;/&gt;&lt;m_nBrightness endver=&quot;26206&quot; val=&quot;0&quot;/&gt;&lt;/elem&gt;&lt;elem m_fUsage=&quot;1.74787177325439934730E-24&quot;&gt;&lt;m_msothmcolidx val=&quot;0&quot;/&gt;&lt;m_rgb r=&quot;00&quot; g=&quot;B8&quot; b=&quot;B0&quot;/&gt;&lt;m_nBrightness endver=&quot;26206&quot; val=&quot;0&quot;/&gt;&lt;/elem&gt;&lt;elem m_fUsage=&quot;8.28381479125572744332E-27&quot;&gt;&lt;m_msothmcolidx val=&quot;0&quot;/&gt;&lt;m_rgb r=&quot;01&quot; g=&quot;4B&quot; b=&quot;A7&quot;/&gt;&lt;m_nBrightness endver=&quot;26206&quot; val=&quot;0&quot;/&gt;&lt;/elem&gt;&lt;elem m_fUsage=&quot;7.45543331213015469899E-27&quot;&gt;&lt;m_msothmcolidx val=&quot;0&quot;/&gt;&lt;m_rgb r=&quot;01&quot; g=&quot;39&quot; b=&quot;73&quot;/&gt;&lt;m_nBrightness endver=&quot;26206&quot; val=&quot;0&quot;/&gt;&lt;/elem&gt;&lt;elem m_fUsage=&quot;6.70988998091713908559E-27&quot;&gt;&lt;m_msothmcolidx val=&quot;0&quot;/&gt;&lt;m_rgb r=&quot;01&quot; g=&quot;3E&quot; b=&quot;87&quot;/&gt;&lt;m_nBrightness endver=&quot;26206&quot; val=&quot;0&quot;/&gt;&lt;/elem&gt;&lt;elem m_fUsage=&quot;3.20931957721372772414E-27&quot;&gt;&lt;m_msothmcolidx val=&quot;0&quot;/&gt;&lt;m_rgb r=&quot;82&quot; g=&quot;AA&quot; b=&quot;E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6_SOGAZ1eng">
  <a:themeElements>
    <a:clrScheme name="Согаз. Презентация">
      <a:dk1>
        <a:sysClr val="windowText" lastClr="000000"/>
      </a:dk1>
      <a:lt1>
        <a:sysClr val="window" lastClr="FFFFFF"/>
      </a:lt1>
      <a:dk2>
        <a:srgbClr val="1E0A5A"/>
      </a:dk2>
      <a:lt2>
        <a:srgbClr val="F2F2F2"/>
      </a:lt2>
      <a:accent1>
        <a:srgbClr val="122364"/>
      </a:accent1>
      <a:accent2>
        <a:srgbClr val="CC292B"/>
      </a:accent2>
      <a:accent3>
        <a:srgbClr val="00A94F"/>
      </a:accent3>
      <a:accent4>
        <a:srgbClr val="800080"/>
      </a:accent4>
      <a:accent5>
        <a:srgbClr val="2D57FC"/>
      </a:accent5>
      <a:accent6>
        <a:srgbClr val="F7D417"/>
      </a:accent6>
      <a:hlink>
        <a:srgbClr val="00B0F0"/>
      </a:hlink>
      <a:folHlink>
        <a:srgbClr val="8064A2"/>
      </a:folHlink>
    </a:clrScheme>
    <a:fontScheme name="2_СОГАЗнов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4222</Words>
  <Application>Microsoft Office PowerPoint</Application>
  <PresentationFormat>Экран (16:9)</PresentationFormat>
  <Paragraphs>514</Paragraphs>
  <Slides>20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46_SOGAZ1eng</vt:lpstr>
      <vt:lpstr>Тема Office</vt:lpstr>
      <vt:lpstr>Слайд think-cell</vt:lpstr>
      <vt:lpstr>Презентация PowerPoint</vt:lpstr>
      <vt:lpstr>Взаимодействие при оформлении документов на выплаты</vt:lpstr>
      <vt:lpstr>Категории военнослужащих</vt:lpstr>
      <vt:lpstr>Нормативная база       </vt:lpstr>
      <vt:lpstr>Кому какие выплаты осуществляются Страховщиком</vt:lpstr>
      <vt:lpstr>Выплаты, осуществляемые  Подразделениями Министерства обороны РФ,  но за которыми ошибочно обращаются к Страховщику:</vt:lpstr>
      <vt:lpstr>Изменения в федеральном законе №52-фз по фактическим воспитателям</vt:lpstr>
      <vt:lpstr>Какие документы необходимы для выплат по 52-ФЗ</vt:lpstr>
      <vt:lpstr>Презентация PowerPoint</vt:lpstr>
      <vt:lpstr>Какие документы необходимы для выплат по 306-ФЗ</vt:lpstr>
      <vt:lpstr>Какие документы необходимы для выплат по 306-ФЗ</vt:lpstr>
      <vt:lpstr>Выгодоприобретатели</vt:lpstr>
      <vt:lpstr>!Распространенные ошибки при оформлении документов!</vt:lpstr>
      <vt:lpstr>Презентация PowerPoint</vt:lpstr>
      <vt:lpstr>52-ФЗ. Гибель (смерть) в период прохождения военной службы. </vt:lpstr>
      <vt:lpstr>52-ФЗ. Гибель (смерть) в период прохождения военной службы</vt:lpstr>
      <vt:lpstr>306-ФЗ. Гибель (смерть) в период прохождения военной службы</vt:lpstr>
      <vt:lpstr>306-ФЗ. Гибель (смерть) в период прохождения военной службы</vt:lpstr>
      <vt:lpstr>306-ФЗ. Гибель (смерть) в период пребывания в добровольческом формировании</vt:lpstr>
      <vt:lpstr>306-ФЗ. Гибель (смерть) в период пребывания в добровольческом формировании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2023-12-01T08:48:46Z</dcterms:created>
  <dcterms:modified xsi:type="dcterms:W3CDTF">2024-05-30T08:16:15Z</dcterms:modified>
</cp:coreProperties>
</file>